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00" r:id="rId2"/>
    <p:sldId id="41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391" r:id="rId12"/>
    <p:sldId id="398" r:id="rId13"/>
    <p:sldId id="401" r:id="rId14"/>
    <p:sldId id="400" r:id="rId15"/>
    <p:sldId id="402" r:id="rId16"/>
    <p:sldId id="403" r:id="rId17"/>
    <p:sldId id="392" r:id="rId18"/>
    <p:sldId id="412" r:id="rId19"/>
    <p:sldId id="408" r:id="rId20"/>
    <p:sldId id="438" r:id="rId21"/>
    <p:sldId id="410" r:id="rId22"/>
    <p:sldId id="439" r:id="rId23"/>
    <p:sldId id="420" r:id="rId24"/>
    <p:sldId id="419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ECFF"/>
    <a:srgbClr val="CC3300"/>
    <a:srgbClr val="33BBCD"/>
    <a:srgbClr val="6BCEDB"/>
    <a:srgbClr val="33CCFF"/>
    <a:srgbClr val="9A0000"/>
    <a:srgbClr val="E1FFFF"/>
    <a:srgbClr val="F9FCEE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3;&#1091;&#1083;&#1077;&#1074;&#1086;&#1081;%20&#1090;&#1088;&#1072;&#1074;&#1084;&#1072;&#1090;&#1080;&#1079;&#1084;\&#1055;&#1088;&#1077;&#1079;&#1077;&#1085;&#1090;&#1072;&#1094;&#1080;&#1080;\&#1082;%20&#1087;&#1088;&#1077;&#1079;&#1077;&#1085;&#1090;&#1072;&#1094;&#1080;&#1080;%20&#1085;&#1091;&#1083;&#1077;&#1074;&#1086;&#1075;&#1086;%20&#1090;&#1088;&#1072;&#1074;&#1084;&#1072;&#1090;&#1080;&#1079;&#1084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8;&#1088;&#1072;&#1074;&#1084;&#1072;&#1090;&#1080;&#1079;&#1084;\&#1082;&#1095;,%20&#1082;&#1090;%20%20&#1074;%20&#1087;&#1088;&#1077;&#1079;&#1077;&#1085;&#1090;&#1072;&#1094;&#1080;&#110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8;&#1088;&#1072;&#1074;&#1084;&#1072;&#1090;&#1080;&#1079;&#1084;\&#1082;&#1095;,%20&#1082;&#1090;%20%20&#1074;%20&#1087;&#1088;&#1077;&#1079;&#1077;&#1085;&#1090;&#1072;&#1094;&#1080;&#110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3;&#1091;&#1083;&#1077;&#1074;&#1086;&#1081;%20&#1090;&#1088;&#1072;&#1074;&#1084;&#1072;&#1090;&#1080;&#1079;&#1084;\&#1055;&#1088;&#1077;&#1079;&#1077;&#1085;&#1090;&#1072;&#1094;&#1080;&#1080;\2021\&#1082;%20&#1087;&#1088;&#1077;&#1079;&#1077;&#1085;&#1090;&#1072;&#1094;&#1080;&#1080;%20&#1085;&#1091;&#1083;&#1077;&#1074;&#1086;&#1075;&#1086;%20&#1090;&#1088;&#1072;&#1074;&#1084;&#1072;&#1090;&#1080;&#1079;&#1084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'общий '!$A$1:$A$12</c:f>
              <c:numCache>
                <c:formatCode>General</c:formatCode>
                <c:ptCount val="1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</c:numCache>
            </c:numRef>
          </c:cat>
          <c:val>
            <c:numRef>
              <c:f>'общий '!$B$1:$B$12</c:f>
              <c:numCache>
                <c:formatCode>General</c:formatCode>
                <c:ptCount val="12"/>
                <c:pt idx="0">
                  <c:v>35492</c:v>
                </c:pt>
                <c:pt idx="1">
                  <c:v>35227</c:v>
                </c:pt>
                <c:pt idx="2">
                  <c:v>37553</c:v>
                </c:pt>
                <c:pt idx="3">
                  <c:v>39781</c:v>
                </c:pt>
                <c:pt idx="4">
                  <c:v>42811</c:v>
                </c:pt>
                <c:pt idx="5">
                  <c:v>47453</c:v>
                </c:pt>
                <c:pt idx="6">
                  <c:v>49939</c:v>
                </c:pt>
                <c:pt idx="7">
                  <c:v>56116</c:v>
                </c:pt>
                <c:pt idx="8">
                  <c:v>61047</c:v>
                </c:pt>
                <c:pt idx="9">
                  <c:v>65891</c:v>
                </c:pt>
                <c:pt idx="10">
                  <c:v>64660</c:v>
                </c:pt>
                <c:pt idx="11">
                  <c:v>77364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14528"/>
        <c:axId val="33754496"/>
      </c:barChart>
      <c:catAx>
        <c:axId val="12821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754496"/>
        <c:crosses val="autoZero"/>
        <c:auto val="1"/>
        <c:lblAlgn val="ctr"/>
        <c:lblOffset val="100"/>
        <c:noMultiLvlLbl val="0"/>
      </c:catAx>
      <c:valAx>
        <c:axId val="3375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821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48694391278138E-2"/>
          <c:y val="2.4722363993266883E-2"/>
          <c:w val="0.86785119578847902"/>
          <c:h val="0.70047275795019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'Кч за 10 лет'!$C$1</c:f>
              <c:strCache>
                <c:ptCount val="1"/>
                <c:pt idx="0">
                  <c:v>Кч район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1.570474874504238E-3"/>
                  <c:y val="2.6041672006576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041666880263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41666880263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5.20833440131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523743725210926E-3"/>
                  <c:y val="1.822917040460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8523743725210926E-3"/>
                  <c:y val="1.822917040460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409497490084643E-3"/>
                  <c:y val="-1.041687385516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5.20833440131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30208360032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7.8125016019729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1.30208360032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7.8125016019729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5.20833440131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5.9187451792152516E-3"/>
                  <c:y val="6.8082161389149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"/>
                  <c:y val="-8.9732864555661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'Кч за 10 лет'!$B$2:$B$29</c:f>
              <c:strCache>
                <c:ptCount val="28"/>
                <c:pt idx="0">
                  <c:v>Междуреченский</c:v>
                </c:pt>
                <c:pt idx="1">
                  <c:v>Чагодощенский</c:v>
                </c:pt>
                <c:pt idx="2">
                  <c:v>Нюксенский</c:v>
                </c:pt>
                <c:pt idx="3">
                  <c:v>Бабушкинский</c:v>
                </c:pt>
                <c:pt idx="4">
                  <c:v>Усть-Кубинский</c:v>
                </c:pt>
                <c:pt idx="5">
                  <c:v>г. Череповец</c:v>
                </c:pt>
                <c:pt idx="6">
                  <c:v>Бабаевский</c:v>
                </c:pt>
                <c:pt idx="7">
                  <c:v>г. Вологда</c:v>
                </c:pt>
                <c:pt idx="8">
                  <c:v>Кирилловский</c:v>
                </c:pt>
                <c:pt idx="9">
                  <c:v>Устюженский</c:v>
                </c:pt>
                <c:pt idx="10">
                  <c:v>Вашкинский</c:v>
                </c:pt>
                <c:pt idx="11">
                  <c:v>Харовский</c:v>
                </c:pt>
                <c:pt idx="12">
                  <c:v>Великоустюгский</c:v>
                </c:pt>
                <c:pt idx="13">
                  <c:v>Кич.-Городецкий</c:v>
                </c:pt>
                <c:pt idx="14">
                  <c:v>Кадуйский</c:v>
                </c:pt>
                <c:pt idx="15">
                  <c:v>Грязовецкий</c:v>
                </c:pt>
                <c:pt idx="16">
                  <c:v>Шекснинский</c:v>
                </c:pt>
                <c:pt idx="17">
                  <c:v>Череповецкий</c:v>
                </c:pt>
                <c:pt idx="18">
                  <c:v>Белозерский</c:v>
                </c:pt>
                <c:pt idx="19">
                  <c:v>Вожегодский</c:v>
                </c:pt>
                <c:pt idx="20">
                  <c:v>Сокольский</c:v>
                </c:pt>
                <c:pt idx="21">
                  <c:v>Тотемский</c:v>
                </c:pt>
                <c:pt idx="22">
                  <c:v>Тарногский</c:v>
                </c:pt>
                <c:pt idx="23">
                  <c:v>Вытегорский</c:v>
                </c:pt>
                <c:pt idx="24">
                  <c:v>Вологодский</c:v>
                </c:pt>
                <c:pt idx="25">
                  <c:v>Сямженский</c:v>
                </c:pt>
                <c:pt idx="26">
                  <c:v>Никольский</c:v>
                </c:pt>
                <c:pt idx="27">
                  <c:v>Верховажский</c:v>
                </c:pt>
              </c:strCache>
            </c:strRef>
          </c:cat>
          <c:val>
            <c:numRef>
              <c:f>'Кч за 10 лет'!$C$2:$C$29</c:f>
              <c:numCache>
                <c:formatCode>0.0</c:formatCode>
                <c:ptCount val="28"/>
                <c:pt idx="0">
                  <c:v>0.84000000000000064</c:v>
                </c:pt>
                <c:pt idx="1">
                  <c:v>0.88000000000000111</c:v>
                </c:pt>
                <c:pt idx="2">
                  <c:v>0.99</c:v>
                </c:pt>
                <c:pt idx="3">
                  <c:v>1.1200000000000001</c:v>
                </c:pt>
                <c:pt idx="4">
                  <c:v>1.26</c:v>
                </c:pt>
                <c:pt idx="5">
                  <c:v>1.29</c:v>
                </c:pt>
                <c:pt idx="6">
                  <c:v>1.31</c:v>
                </c:pt>
                <c:pt idx="7">
                  <c:v>1.4</c:v>
                </c:pt>
                <c:pt idx="8">
                  <c:v>1.41</c:v>
                </c:pt>
                <c:pt idx="9">
                  <c:v>1.6</c:v>
                </c:pt>
                <c:pt idx="10">
                  <c:v>1.82</c:v>
                </c:pt>
                <c:pt idx="11">
                  <c:v>1.84</c:v>
                </c:pt>
                <c:pt idx="12">
                  <c:v>1.8800000000000001</c:v>
                </c:pt>
                <c:pt idx="13">
                  <c:v>2.0099999999999998</c:v>
                </c:pt>
                <c:pt idx="14">
                  <c:v>2.0299999999999998</c:v>
                </c:pt>
                <c:pt idx="15">
                  <c:v>2.04</c:v>
                </c:pt>
                <c:pt idx="16">
                  <c:v>2.21</c:v>
                </c:pt>
                <c:pt idx="17">
                  <c:v>2.3699999999999997</c:v>
                </c:pt>
                <c:pt idx="18">
                  <c:v>2.3699999999999997</c:v>
                </c:pt>
                <c:pt idx="19">
                  <c:v>2.52</c:v>
                </c:pt>
                <c:pt idx="20">
                  <c:v>2.65</c:v>
                </c:pt>
                <c:pt idx="21">
                  <c:v>2.66</c:v>
                </c:pt>
                <c:pt idx="22">
                  <c:v>2.73</c:v>
                </c:pt>
                <c:pt idx="23">
                  <c:v>2.88</c:v>
                </c:pt>
                <c:pt idx="24">
                  <c:v>2.9299999999999997</c:v>
                </c:pt>
                <c:pt idx="25">
                  <c:v>4.08</c:v>
                </c:pt>
                <c:pt idx="26">
                  <c:v>4.3199999999999985</c:v>
                </c:pt>
                <c:pt idx="27">
                  <c:v>5.14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20416"/>
        <c:axId val="130930880"/>
      </c:barChart>
      <c:lineChart>
        <c:grouping val="standard"/>
        <c:varyColors val="0"/>
        <c:ser>
          <c:idx val="1"/>
          <c:order val="1"/>
          <c:tx>
            <c:strRef>
              <c:f>'Кч за 10 лет'!$D$1</c:f>
              <c:strCache>
                <c:ptCount val="1"/>
                <c:pt idx="0">
                  <c:v>Кч область</c:v>
                </c:pt>
              </c:strCache>
            </c:strRef>
          </c:tx>
          <c:spPr>
            <a:ln w="400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062679575383287E-7"/>
                  <c:y val="-4.102564102564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'Кч за 10 лет'!$B$2:$B$29</c:f>
              <c:strCache>
                <c:ptCount val="28"/>
                <c:pt idx="0">
                  <c:v>Междуреченский</c:v>
                </c:pt>
                <c:pt idx="1">
                  <c:v>Чагодощенский</c:v>
                </c:pt>
                <c:pt idx="2">
                  <c:v>Нюксенский</c:v>
                </c:pt>
                <c:pt idx="3">
                  <c:v>Бабушкинский</c:v>
                </c:pt>
                <c:pt idx="4">
                  <c:v>Усть-Кубинский</c:v>
                </c:pt>
                <c:pt idx="5">
                  <c:v>г. Череповец</c:v>
                </c:pt>
                <c:pt idx="6">
                  <c:v>Бабаевский</c:v>
                </c:pt>
                <c:pt idx="7">
                  <c:v>г. Вологда</c:v>
                </c:pt>
                <c:pt idx="8">
                  <c:v>Кирилловский</c:v>
                </c:pt>
                <c:pt idx="9">
                  <c:v>Устюженский</c:v>
                </c:pt>
                <c:pt idx="10">
                  <c:v>Вашкинский</c:v>
                </c:pt>
                <c:pt idx="11">
                  <c:v>Харовский</c:v>
                </c:pt>
                <c:pt idx="12">
                  <c:v>Великоустюгский</c:v>
                </c:pt>
                <c:pt idx="13">
                  <c:v>Кич.-Городецкий</c:v>
                </c:pt>
                <c:pt idx="14">
                  <c:v>Кадуйский</c:v>
                </c:pt>
                <c:pt idx="15">
                  <c:v>Грязовецкий</c:v>
                </c:pt>
                <c:pt idx="16">
                  <c:v>Шекснинский</c:v>
                </c:pt>
                <c:pt idx="17">
                  <c:v>Череповецкий</c:v>
                </c:pt>
                <c:pt idx="18">
                  <c:v>Белозерский</c:v>
                </c:pt>
                <c:pt idx="19">
                  <c:v>Вожегодский</c:v>
                </c:pt>
                <c:pt idx="20">
                  <c:v>Сокольский</c:v>
                </c:pt>
                <c:pt idx="21">
                  <c:v>Тотемский</c:v>
                </c:pt>
                <c:pt idx="22">
                  <c:v>Тарногский</c:v>
                </c:pt>
                <c:pt idx="23">
                  <c:v>Вытегорский</c:v>
                </c:pt>
                <c:pt idx="24">
                  <c:v>Вологодский</c:v>
                </c:pt>
                <c:pt idx="25">
                  <c:v>Сямженский</c:v>
                </c:pt>
                <c:pt idx="26">
                  <c:v>Никольский</c:v>
                </c:pt>
                <c:pt idx="27">
                  <c:v>Верховажский</c:v>
                </c:pt>
              </c:strCache>
            </c:strRef>
          </c:cat>
          <c:val>
            <c:numRef>
              <c:f>'Кч за 10 лет'!$D$2:$D$29</c:f>
              <c:numCache>
                <c:formatCode>0.0</c:formatCode>
                <c:ptCount val="28"/>
                <c:pt idx="0">
                  <c:v>1.6500000000000001</c:v>
                </c:pt>
                <c:pt idx="1">
                  <c:v>1.6500000000000001</c:v>
                </c:pt>
                <c:pt idx="2">
                  <c:v>1.6500000000000001</c:v>
                </c:pt>
                <c:pt idx="3">
                  <c:v>1.6500000000000001</c:v>
                </c:pt>
                <c:pt idx="4">
                  <c:v>1.6500000000000001</c:v>
                </c:pt>
                <c:pt idx="5">
                  <c:v>1.6500000000000001</c:v>
                </c:pt>
                <c:pt idx="6">
                  <c:v>1.6500000000000001</c:v>
                </c:pt>
                <c:pt idx="7">
                  <c:v>1.6500000000000001</c:v>
                </c:pt>
                <c:pt idx="8">
                  <c:v>1.6500000000000001</c:v>
                </c:pt>
                <c:pt idx="9">
                  <c:v>1.6500000000000001</c:v>
                </c:pt>
                <c:pt idx="10">
                  <c:v>1.6500000000000001</c:v>
                </c:pt>
                <c:pt idx="11">
                  <c:v>1.6500000000000001</c:v>
                </c:pt>
                <c:pt idx="12">
                  <c:v>1.6500000000000001</c:v>
                </c:pt>
                <c:pt idx="13">
                  <c:v>1.6500000000000001</c:v>
                </c:pt>
                <c:pt idx="14">
                  <c:v>1.6500000000000001</c:v>
                </c:pt>
                <c:pt idx="15">
                  <c:v>1.6500000000000001</c:v>
                </c:pt>
                <c:pt idx="16">
                  <c:v>1.6500000000000001</c:v>
                </c:pt>
                <c:pt idx="17">
                  <c:v>1.6500000000000001</c:v>
                </c:pt>
                <c:pt idx="18">
                  <c:v>1.6500000000000001</c:v>
                </c:pt>
                <c:pt idx="19">
                  <c:v>1.6500000000000001</c:v>
                </c:pt>
                <c:pt idx="20">
                  <c:v>1.6500000000000001</c:v>
                </c:pt>
                <c:pt idx="21">
                  <c:v>1.6500000000000001</c:v>
                </c:pt>
                <c:pt idx="22">
                  <c:v>1.6500000000000001</c:v>
                </c:pt>
                <c:pt idx="23">
                  <c:v>1.6500000000000001</c:v>
                </c:pt>
                <c:pt idx="24">
                  <c:v>1.6500000000000001</c:v>
                </c:pt>
                <c:pt idx="25">
                  <c:v>1.6500000000000001</c:v>
                </c:pt>
                <c:pt idx="26">
                  <c:v>1.6500000000000001</c:v>
                </c:pt>
                <c:pt idx="27">
                  <c:v>1.6500000000000001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20416"/>
        <c:axId val="130930880"/>
      </c:lineChart>
      <c:catAx>
        <c:axId val="12742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930880"/>
        <c:crosses val="autoZero"/>
        <c:auto val="1"/>
        <c:lblAlgn val="ctr"/>
        <c:lblOffset val="100"/>
        <c:noMultiLvlLbl val="0"/>
      </c:catAx>
      <c:valAx>
        <c:axId val="1309308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2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543758967001523E-2"/>
          <c:y val="0.92986219034247652"/>
          <c:w val="0.96732663797226159"/>
          <c:h val="5.38970336895169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18875711733783E-2"/>
          <c:y val="2.9966314939377518E-2"/>
          <c:w val="0.90966152111637844"/>
          <c:h val="0.70371279500993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'Кт за 10 лет'!$C$1</c:f>
              <c:strCache>
                <c:ptCount val="1"/>
                <c:pt idx="0">
                  <c:v>Кт район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7.6335893156998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526717863139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'Кт за 10 лет'!$B$2:$B$29</c:f>
              <c:strCache>
                <c:ptCount val="28"/>
                <c:pt idx="0">
                  <c:v>Тотемский</c:v>
                </c:pt>
                <c:pt idx="1">
                  <c:v>Усть-Кубинск</c:v>
                </c:pt>
                <c:pt idx="2">
                  <c:v>Вашкинский</c:v>
                </c:pt>
                <c:pt idx="3">
                  <c:v>Никольский</c:v>
                </c:pt>
                <c:pt idx="4">
                  <c:v>Тарногский</c:v>
                </c:pt>
                <c:pt idx="5">
                  <c:v>Кадуйский</c:v>
                </c:pt>
                <c:pt idx="6">
                  <c:v>Вожегодский</c:v>
                </c:pt>
                <c:pt idx="7">
                  <c:v>Вологодский</c:v>
                </c:pt>
                <c:pt idx="8">
                  <c:v>Бабушкинский</c:v>
                </c:pt>
                <c:pt idx="9">
                  <c:v>Харовский</c:v>
                </c:pt>
                <c:pt idx="10">
                  <c:v>Белозерский</c:v>
                </c:pt>
                <c:pt idx="11">
                  <c:v>Череповецкий</c:v>
                </c:pt>
                <c:pt idx="12">
                  <c:v>Шекснинский</c:v>
                </c:pt>
                <c:pt idx="13">
                  <c:v>Устюженский</c:v>
                </c:pt>
                <c:pt idx="14">
                  <c:v>Верховажский</c:v>
                </c:pt>
                <c:pt idx="15">
                  <c:v>Великоустюгский</c:v>
                </c:pt>
                <c:pt idx="16">
                  <c:v>Кич.-Городецкий</c:v>
                </c:pt>
                <c:pt idx="17">
                  <c:v>г. Вологда</c:v>
                </c:pt>
                <c:pt idx="18">
                  <c:v>Нюксенский</c:v>
                </c:pt>
                <c:pt idx="19">
                  <c:v>Чагодощенский</c:v>
                </c:pt>
                <c:pt idx="20">
                  <c:v>Сямженский</c:v>
                </c:pt>
                <c:pt idx="21">
                  <c:v>Сокольский</c:v>
                </c:pt>
                <c:pt idx="22">
                  <c:v>г. Череповец</c:v>
                </c:pt>
                <c:pt idx="23">
                  <c:v>Вытегорский</c:v>
                </c:pt>
                <c:pt idx="24">
                  <c:v>Бабаевский</c:v>
                </c:pt>
                <c:pt idx="25">
                  <c:v>Междуреченский</c:v>
                </c:pt>
                <c:pt idx="26">
                  <c:v>Грязовецкий</c:v>
                </c:pt>
                <c:pt idx="27">
                  <c:v>Кирилловский</c:v>
                </c:pt>
              </c:strCache>
            </c:strRef>
          </c:cat>
          <c:val>
            <c:numRef>
              <c:f>'Кт за 10 лет'!$C$2:$C$29</c:f>
              <c:numCache>
                <c:formatCode>0.0</c:formatCode>
                <c:ptCount val="28"/>
                <c:pt idx="0">
                  <c:v>28.330000000000005</c:v>
                </c:pt>
                <c:pt idx="1">
                  <c:v>32.46</c:v>
                </c:pt>
                <c:pt idx="2">
                  <c:v>34.160000000000011</c:v>
                </c:pt>
                <c:pt idx="3">
                  <c:v>35.200000000000003</c:v>
                </c:pt>
                <c:pt idx="4">
                  <c:v>38.730000000000011</c:v>
                </c:pt>
                <c:pt idx="5">
                  <c:v>39.849999999999994</c:v>
                </c:pt>
                <c:pt idx="6">
                  <c:v>40.11</c:v>
                </c:pt>
                <c:pt idx="7">
                  <c:v>42.02</c:v>
                </c:pt>
                <c:pt idx="8">
                  <c:v>46.1</c:v>
                </c:pt>
                <c:pt idx="9">
                  <c:v>48.839999999999996</c:v>
                </c:pt>
                <c:pt idx="10">
                  <c:v>50.41</c:v>
                </c:pt>
                <c:pt idx="11">
                  <c:v>52.92</c:v>
                </c:pt>
                <c:pt idx="12">
                  <c:v>53.07</c:v>
                </c:pt>
                <c:pt idx="13">
                  <c:v>53.1</c:v>
                </c:pt>
                <c:pt idx="14">
                  <c:v>54.04</c:v>
                </c:pt>
                <c:pt idx="15">
                  <c:v>55.21</c:v>
                </c:pt>
                <c:pt idx="16">
                  <c:v>55.4</c:v>
                </c:pt>
                <c:pt idx="17">
                  <c:v>55.620000000000012</c:v>
                </c:pt>
                <c:pt idx="18">
                  <c:v>57.59</c:v>
                </c:pt>
                <c:pt idx="19">
                  <c:v>58.37</c:v>
                </c:pt>
                <c:pt idx="20">
                  <c:v>58.41</c:v>
                </c:pt>
                <c:pt idx="21">
                  <c:v>58.77</c:v>
                </c:pt>
                <c:pt idx="22">
                  <c:v>63.49</c:v>
                </c:pt>
                <c:pt idx="23">
                  <c:v>67.27</c:v>
                </c:pt>
                <c:pt idx="24">
                  <c:v>72.679999999999978</c:v>
                </c:pt>
                <c:pt idx="25">
                  <c:v>73.349999999999994</c:v>
                </c:pt>
                <c:pt idx="26">
                  <c:v>74.95</c:v>
                </c:pt>
                <c:pt idx="27">
                  <c:v>77.89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35776"/>
        <c:axId val="127805696"/>
      </c:barChart>
      <c:lineChart>
        <c:grouping val="standard"/>
        <c:varyColors val="0"/>
        <c:ser>
          <c:idx val="1"/>
          <c:order val="1"/>
          <c:tx>
            <c:strRef>
              <c:f>'Кт за 10 лет'!$D$1</c:f>
              <c:strCache>
                <c:ptCount val="1"/>
                <c:pt idx="0">
                  <c:v>Кт область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254899829563089E-2"/>
                  <c:y val="-1.889338731443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'Кт за 10 лет'!$B$2:$B$29</c:f>
              <c:strCache>
                <c:ptCount val="28"/>
                <c:pt idx="0">
                  <c:v>Тотемский</c:v>
                </c:pt>
                <c:pt idx="1">
                  <c:v>Усть-Кубинск</c:v>
                </c:pt>
                <c:pt idx="2">
                  <c:v>Вашкинский</c:v>
                </c:pt>
                <c:pt idx="3">
                  <c:v>Никольский</c:v>
                </c:pt>
                <c:pt idx="4">
                  <c:v>Тарногский</c:v>
                </c:pt>
                <c:pt idx="5">
                  <c:v>Кадуйский</c:v>
                </c:pt>
                <c:pt idx="6">
                  <c:v>Вожегодский</c:v>
                </c:pt>
                <c:pt idx="7">
                  <c:v>Вологодский</c:v>
                </c:pt>
                <c:pt idx="8">
                  <c:v>Бабушкинский</c:v>
                </c:pt>
                <c:pt idx="9">
                  <c:v>Харовский</c:v>
                </c:pt>
                <c:pt idx="10">
                  <c:v>Белозерский</c:v>
                </c:pt>
                <c:pt idx="11">
                  <c:v>Череповецкий</c:v>
                </c:pt>
                <c:pt idx="12">
                  <c:v>Шекснинский</c:v>
                </c:pt>
                <c:pt idx="13">
                  <c:v>Устюженский</c:v>
                </c:pt>
                <c:pt idx="14">
                  <c:v>Верховажский</c:v>
                </c:pt>
                <c:pt idx="15">
                  <c:v>Великоустюгский</c:v>
                </c:pt>
                <c:pt idx="16">
                  <c:v>Кич.-Городецкий</c:v>
                </c:pt>
                <c:pt idx="17">
                  <c:v>г. Вологда</c:v>
                </c:pt>
                <c:pt idx="18">
                  <c:v>Нюксенский</c:v>
                </c:pt>
                <c:pt idx="19">
                  <c:v>Чагодощенский</c:v>
                </c:pt>
                <c:pt idx="20">
                  <c:v>Сямженский</c:v>
                </c:pt>
                <c:pt idx="21">
                  <c:v>Сокольский</c:v>
                </c:pt>
                <c:pt idx="22">
                  <c:v>г. Череповец</c:v>
                </c:pt>
                <c:pt idx="23">
                  <c:v>Вытегорский</c:v>
                </c:pt>
                <c:pt idx="24">
                  <c:v>Бабаевский</c:v>
                </c:pt>
                <c:pt idx="25">
                  <c:v>Междуреченский</c:v>
                </c:pt>
                <c:pt idx="26">
                  <c:v>Грязовецкий</c:v>
                </c:pt>
                <c:pt idx="27">
                  <c:v>Кирилловский</c:v>
                </c:pt>
              </c:strCache>
            </c:strRef>
          </c:cat>
          <c:val>
            <c:numRef>
              <c:f>'Кт за 10 лет'!$D$2:$D$29</c:f>
              <c:numCache>
                <c:formatCode>0.0</c:formatCode>
                <c:ptCount val="28"/>
                <c:pt idx="0">
                  <c:v>54.83</c:v>
                </c:pt>
                <c:pt idx="1">
                  <c:v>54.83</c:v>
                </c:pt>
                <c:pt idx="2">
                  <c:v>54.83</c:v>
                </c:pt>
                <c:pt idx="3">
                  <c:v>54.83</c:v>
                </c:pt>
                <c:pt idx="4">
                  <c:v>54.83</c:v>
                </c:pt>
                <c:pt idx="5">
                  <c:v>54.83</c:v>
                </c:pt>
                <c:pt idx="6">
                  <c:v>54.83</c:v>
                </c:pt>
                <c:pt idx="7">
                  <c:v>54.83</c:v>
                </c:pt>
                <c:pt idx="8">
                  <c:v>54.83</c:v>
                </c:pt>
                <c:pt idx="9">
                  <c:v>54.83</c:v>
                </c:pt>
                <c:pt idx="10">
                  <c:v>54.83</c:v>
                </c:pt>
                <c:pt idx="11">
                  <c:v>54.83</c:v>
                </c:pt>
                <c:pt idx="12">
                  <c:v>54.83</c:v>
                </c:pt>
                <c:pt idx="13">
                  <c:v>54.83</c:v>
                </c:pt>
                <c:pt idx="14">
                  <c:v>54.83</c:v>
                </c:pt>
                <c:pt idx="15">
                  <c:v>54.83</c:v>
                </c:pt>
                <c:pt idx="16">
                  <c:v>54.83</c:v>
                </c:pt>
                <c:pt idx="17">
                  <c:v>54.83</c:v>
                </c:pt>
                <c:pt idx="18">
                  <c:v>54.83</c:v>
                </c:pt>
                <c:pt idx="19">
                  <c:v>54.83</c:v>
                </c:pt>
                <c:pt idx="20">
                  <c:v>54.83</c:v>
                </c:pt>
                <c:pt idx="21">
                  <c:v>54.83</c:v>
                </c:pt>
                <c:pt idx="22">
                  <c:v>54.83</c:v>
                </c:pt>
                <c:pt idx="23">
                  <c:v>54.83</c:v>
                </c:pt>
                <c:pt idx="24">
                  <c:v>54.83</c:v>
                </c:pt>
                <c:pt idx="25">
                  <c:v>54.83</c:v>
                </c:pt>
                <c:pt idx="26">
                  <c:v>54.83</c:v>
                </c:pt>
                <c:pt idx="27">
                  <c:v>54.83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35776"/>
        <c:axId val="127805696"/>
      </c:lineChart>
      <c:catAx>
        <c:axId val="1274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05696"/>
        <c:crosses val="autoZero"/>
        <c:auto val="1"/>
        <c:lblAlgn val="ctr"/>
        <c:lblOffset val="100"/>
        <c:noMultiLvlLbl val="0"/>
      </c:catAx>
      <c:valAx>
        <c:axId val="127805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3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491426587441886E-3"/>
          <c:y val="0.93972223107739061"/>
          <c:w val="0.98527046654062478"/>
          <c:h val="6.0277768922609373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  <c:spPr>
        <a:noFill/>
        <a:ln w="25398"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90500" h="38100"/>
        </a:sp3d>
      </c:spPr>
    </c:sideWall>
    <c:backWall>
      <c:thickness val="0"/>
      <c:spPr>
        <a:noFill/>
        <a:ln w="25398"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90500" h="38100"/>
        </a:sp3d>
      </c:spPr>
    </c:backWall>
    <c:plotArea>
      <c:layout>
        <c:manualLayout>
          <c:layoutTarget val="inner"/>
          <c:xMode val="edge"/>
          <c:yMode val="edge"/>
          <c:x val="1.2690095807047335E-2"/>
          <c:y val="3.6234558512649812E-2"/>
          <c:w val="0.5271355180149474"/>
          <c:h val="0.934789585533944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2010-2019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explosion val="10"/>
            <c:spPr>
              <a:solidFill>
                <a:srgbClr val="77933C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2"/>
            <c:bubble3D val="0"/>
            <c:explosion val="16"/>
            <c:spPr>
              <a:solidFill>
                <a:srgbClr val="A996C0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3"/>
            <c:bubble3D val="0"/>
            <c:explosion val="5"/>
            <c:spPr>
              <a:solidFill>
                <a:srgbClr val="F6882E"/>
              </a:solidFill>
              <a:ln w="3174">
                <a:solidFill>
                  <a:schemeClr val="bg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508166882384467"/>
                  <c:y val="-0.14176935409826594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34,0%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68016629454577E-2"/>
                  <c:y val="3.3227192366780761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20,0%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75768129593599E-2"/>
                  <c:y val="-8.4175553995844726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13,0%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70282817587705E-2"/>
                  <c:y val="-6.6454384733561521E-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6,0%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2400" dirty="0" smtClean="0"/>
                      <a:t>4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399249647401182E-2"/>
                  <c:y val="-6.7374684413265638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3</a:t>
                    </a:r>
                    <a:r>
                      <a:rPr lang="en-US" sz="1200" dirty="0" smtClean="0"/>
                      <a:t>,0</a:t>
                    </a:r>
                    <a:r>
                      <a:rPr lang="ru-RU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449312176785462E-2"/>
                  <c:y val="-1.1229114068877671E-2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/>
                      <a:t>6</a:t>
                    </a:r>
                    <a:r>
                      <a:rPr lang="en-US" sz="1200" smtClean="0"/>
                      <a:t>,1</a:t>
                    </a:r>
                    <a:r>
                      <a:rPr lang="ru-RU" sz="1200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неудовлетворительная организация производства работ</c:v>
                </c:pt>
                <c:pt idx="1">
                  <c:v>нарушение технологического процесса</c:v>
                </c:pt>
                <c:pt idx="2">
                  <c:v>нарушение правил дорожного движения</c:v>
                </c:pt>
                <c:pt idx="3">
                  <c:v>неудовлетворительное содержание и   недостатки в  организации рабочих мест              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34</c:v>
                </c:pt>
                <c:pt idx="1">
                  <c:v>20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56312173043574865"/>
          <c:y val="4.7937307498007384E-2"/>
          <c:w val="0.41124845294016626"/>
          <c:h val="0.9071143866591688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  <c:spPr>
        <a:noFill/>
        <a:ln w="25398"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90500" h="38100"/>
        </a:sp3d>
      </c:spPr>
    </c:sideWall>
    <c:backWall>
      <c:thickness val="0"/>
      <c:spPr>
        <a:noFill/>
        <a:ln w="25398"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90500" h="38100"/>
        </a:sp3d>
      </c:spPr>
    </c:backWall>
    <c:plotArea>
      <c:layout>
        <c:manualLayout>
          <c:layoutTarget val="inner"/>
          <c:xMode val="edge"/>
          <c:yMode val="edge"/>
          <c:x val="0.44608109160895992"/>
          <c:y val="0"/>
          <c:w val="0.55383834619082462"/>
          <c:h val="0.986959962601557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2010-2019</c:v>
                </c:pt>
              </c:strCache>
            </c:strRef>
          </c:tx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77933C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2"/>
            <c:bubble3D val="0"/>
            <c:explosion val="57"/>
            <c:spPr>
              <a:solidFill>
                <a:srgbClr val="A996C0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3"/>
            <c:bubble3D val="0"/>
            <c:explosion val="3"/>
            <c:spPr>
              <a:solidFill>
                <a:srgbClr val="F6882E"/>
              </a:solidFill>
              <a:ln w="3174">
                <a:solidFill>
                  <a:schemeClr val="bg1">
                    <a:lumMod val="75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400" dirty="0" smtClean="0"/>
                      <a:t>29%</a:t>
                    </a:r>
                    <a:endParaRPr lang="en-US" sz="2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400" dirty="0" smtClean="0"/>
                      <a:t>20%</a:t>
                    </a:r>
                    <a:endParaRPr lang="en-US" sz="2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243540416550795E-2"/>
                  <c:y val="-0.18095031288009975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18%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dirty="0" smtClean="0"/>
                      <a:t>1</a:t>
                    </a:r>
                    <a:r>
                      <a:rPr lang="ru-RU" sz="2400" dirty="0" smtClean="0"/>
                      <a:t>2%</a:t>
                    </a:r>
                    <a:endParaRPr lang="en-US" sz="2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2400" dirty="0" smtClean="0"/>
                      <a:t>8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399249647401182E-2"/>
                  <c:y val="-6.7374684413265603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3</a:t>
                    </a:r>
                    <a:r>
                      <a:rPr lang="en-US" sz="1200" dirty="0" smtClean="0"/>
                      <a:t>,0</a:t>
                    </a:r>
                    <a:r>
                      <a:rPr lang="ru-RU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449312176785441E-2"/>
                  <c:y val="-1.1229114068877664E-2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/>
                      <a:t>6</a:t>
                    </a:r>
                    <a:r>
                      <a:rPr lang="en-US" sz="1200" smtClean="0"/>
                      <a:t>,1</a:t>
                    </a:r>
                    <a:r>
                      <a:rPr lang="ru-RU" sz="1200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падение, обрушение, обвалы предметов, материалов, земли и пр.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Транспортные происшествия</c:v>
                </c:pt>
                <c:pt idx="3">
                  <c:v>падение пострадавшего с высоты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</c:v>
                </c:pt>
                <c:pt idx="1">
                  <c:v>19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0"/>
            </a:pPr>
            <a:endParaRPr lang="ru-RU"/>
          </a:p>
        </c:txPr>
      </c:legendEntry>
      <c:layout>
        <c:manualLayout>
          <c:xMode val="edge"/>
          <c:yMode val="edge"/>
          <c:x val="1.1398998018701055E-2"/>
          <c:y val="1.613300164576497E-2"/>
          <c:w val="0.39297809681983326"/>
          <c:h val="0.9180944644799176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61482939632645E-2"/>
          <c:y val="7.8226377825965712E-2"/>
          <c:w val="0.47186679790026637"/>
          <c:h val="0.771974365029950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сельское хозяйство, охота и лесное хозяйство</c:v>
                </c:pt>
                <c:pt idx="1">
                  <c:v>строительство</c:v>
                </c:pt>
                <c:pt idx="2">
                  <c:v>обрабатывающее производство</c:v>
                </c:pt>
                <c:pt idx="3">
                  <c:v>оптовая и розничная торговля</c:v>
                </c:pt>
                <c:pt idx="4">
                  <c:v>транспорт и связь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19</c:v>
                </c:pt>
                <c:pt idx="2">
                  <c:v>16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2187829225872092"/>
          <c:y val="4.0755514344560012E-2"/>
          <c:w val="0.56747873320590003"/>
          <c:h val="0.95924452838573493"/>
        </c:manualLayout>
      </c:layout>
      <c:overlay val="0"/>
      <c:txPr>
        <a:bodyPr/>
        <a:lstStyle/>
        <a:p>
          <a:pPr>
            <a:lnSpc>
              <a:spcPct val="100000"/>
            </a:lnSpc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 стяжелыми последствиями '!$A$1:$A$12</c:f>
              <c:numCache>
                <c:formatCode>General</c:formatCode>
                <c:ptCount val="1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</c:numCache>
            </c:numRef>
          </c:cat>
          <c:val>
            <c:numRef>
              <c:f>' стяжелыми последствиями '!$B$1:$B$12</c:f>
              <c:numCache>
                <c:formatCode>General</c:formatCode>
                <c:ptCount val="12"/>
                <c:pt idx="0">
                  <c:v>5860</c:v>
                </c:pt>
                <c:pt idx="1">
                  <c:v>6116</c:v>
                </c:pt>
                <c:pt idx="2">
                  <c:v>6240</c:v>
                </c:pt>
                <c:pt idx="3">
                  <c:v>6881</c:v>
                </c:pt>
                <c:pt idx="4">
                  <c:v>7137</c:v>
                </c:pt>
                <c:pt idx="5">
                  <c:v>8287</c:v>
                </c:pt>
                <c:pt idx="6">
                  <c:v>9216</c:v>
                </c:pt>
                <c:pt idx="7">
                  <c:v>10068</c:v>
                </c:pt>
                <c:pt idx="8">
                  <c:v>10923</c:v>
                </c:pt>
                <c:pt idx="9">
                  <c:v>10986</c:v>
                </c:pt>
                <c:pt idx="10">
                  <c:v>10809</c:v>
                </c:pt>
                <c:pt idx="11">
                  <c:v>12903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12992"/>
        <c:axId val="33756224"/>
      </c:barChart>
      <c:catAx>
        <c:axId val="12821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756224"/>
        <c:crosses val="autoZero"/>
        <c:auto val="1"/>
        <c:lblAlgn val="ctr"/>
        <c:lblOffset val="100"/>
        <c:noMultiLvlLbl val="0"/>
      </c:catAx>
      <c:valAx>
        <c:axId val="3375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821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08526475781667E-2"/>
          <c:y val="0.22703171869792246"/>
          <c:w val="0.91929153889489501"/>
          <c:h val="0.68211903924255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400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4.0816977782610498E-3"/>
                  <c:y val="-4.916999962967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63780856500721E-3"/>
                  <c:y val="-3.598627930229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883585281549604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70896320387401E-3"/>
                  <c:y val="-1.959658803342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6949416967884E-2"/>
                  <c:y val="-5.06841832388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03752644264102E-3"/>
                  <c:y val="-6.1907473243714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266466991195988E-4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140887419128416E-3"/>
                  <c:y val="-2.449588934562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07938842586741E-3"/>
                  <c:y val="-2.271429717685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0940574459963643E-3"/>
                  <c:y val="-2.360501610932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45192907648421E-16"/>
                  <c:y val="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1268</c:v>
                </c:pt>
                <c:pt idx="1">
                  <c:v>1101</c:v>
                </c:pt>
                <c:pt idx="2">
                  <c:v>903</c:v>
                </c:pt>
                <c:pt idx="3">
                  <c:v>760</c:v>
                </c:pt>
                <c:pt idx="4">
                  <c:v>618</c:v>
                </c:pt>
                <c:pt idx="5">
                  <c:v>617</c:v>
                </c:pt>
                <c:pt idx="6">
                  <c:v>559</c:v>
                </c:pt>
                <c:pt idx="7">
                  <c:v>502</c:v>
                </c:pt>
                <c:pt idx="8">
                  <c:v>475</c:v>
                </c:pt>
                <c:pt idx="9">
                  <c:v>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17312"/>
        <c:axId val="33756800"/>
      </c:barChart>
      <c:catAx>
        <c:axId val="7271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756800"/>
        <c:crosses val="autoZero"/>
        <c:auto val="1"/>
        <c:lblAlgn val="ctr"/>
        <c:lblOffset val="100"/>
        <c:noMultiLvlLbl val="0"/>
      </c:catAx>
      <c:valAx>
        <c:axId val="3375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271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i="1" dirty="0" smtClean="0"/>
              <a:t>Удельный</a:t>
            </a:r>
            <a:r>
              <a:rPr lang="ru-RU" sz="800" i="1" baseline="0" dirty="0" smtClean="0"/>
              <a:t> вес пострадавших на производстве на 1000 работающих</a:t>
            </a:r>
            <a:endParaRPr lang="ru-RU" sz="800" i="1" dirty="0"/>
          </a:p>
        </c:rich>
      </c:tx>
      <c:layout>
        <c:manualLayout>
          <c:xMode val="edge"/>
          <c:yMode val="edge"/>
          <c:x val="0.169532413065214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152391496026601E-2"/>
          <c:y val="0.15379995960881099"/>
          <c:w val="0.9339238018156254"/>
          <c:h val="0.70854943272463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3BBCD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35705846713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412688961162433E-3"/>
                  <c:y val="-9.047412630901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896320387401E-3"/>
                  <c:y val="-2.71411693427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70896320387401E-3"/>
                  <c:y val="-4.5238844071132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759177960753501E-3"/>
                  <c:y val="-8.499295097479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809411289515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83585281549604E-3"/>
                  <c:y val="4.5235282237885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70896320387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412688961162433E-3"/>
                  <c:y val="-1.809411289515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883585281549604E-3"/>
                  <c:y val="-4.071175401409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 cap="flat" cmpd="sng" algn="ctr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2.5099999999999998</c:v>
                </c:pt>
                <c:pt idx="1">
                  <c:v>2.2799999999999998</c:v>
                </c:pt>
                <c:pt idx="2">
                  <c:v>1.9000000000000001</c:v>
                </c:pt>
                <c:pt idx="3">
                  <c:v>1.81</c:v>
                </c:pt>
                <c:pt idx="4">
                  <c:v>1.43</c:v>
                </c:pt>
                <c:pt idx="5">
                  <c:v>1.58</c:v>
                </c:pt>
                <c:pt idx="6">
                  <c:v>1.4</c:v>
                </c:pt>
                <c:pt idx="7">
                  <c:v>1.3</c:v>
                </c:pt>
                <c:pt idx="8">
                  <c:v>1.2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17824"/>
        <c:axId val="33758528"/>
      </c:barChart>
      <c:catAx>
        <c:axId val="727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3758528"/>
        <c:crosses val="autoZero"/>
        <c:auto val="1"/>
        <c:lblAlgn val="ctr"/>
        <c:lblOffset val="100"/>
        <c:noMultiLvlLbl val="0"/>
      </c:catAx>
      <c:valAx>
        <c:axId val="337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727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1279896103499"/>
          <c:y val="0.20142484168425731"/>
          <c:w val="0.62100882468998353"/>
          <c:h val="0.60978641262082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легкие</c:v>
                </c:pt>
              </c:strCache>
            </c:strRef>
          </c:tx>
          <c:spPr>
            <a:solidFill>
              <a:srgbClr val="33BBC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04249336280643E-2"/>
                  <c:y val="-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63399469024515E-2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08498672561532E-3"/>
                  <c:y val="-1.322769692256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225496017684812E-3"/>
                  <c:y val="-3.4718364626152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408498672561458E-3"/>
                  <c:y val="-8.8184646150428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816997345123532E-3"/>
                  <c:y val="-4.4092323075214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748270224258509E-17"/>
                  <c:y val="1.763692923008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1633994690245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816997345123532E-3"/>
                  <c:y val="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245099203536886E-2"/>
                  <c:y val="1.3227349738917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1135</c:v>
                </c:pt>
                <c:pt idx="1">
                  <c:v>993</c:v>
                </c:pt>
                <c:pt idx="2">
                  <c:v>796</c:v>
                </c:pt>
                <c:pt idx="3">
                  <c:v>647</c:v>
                </c:pt>
                <c:pt idx="4">
                  <c:v>541</c:v>
                </c:pt>
                <c:pt idx="5">
                  <c:v>535</c:v>
                </c:pt>
                <c:pt idx="6">
                  <c:v>498</c:v>
                </c:pt>
                <c:pt idx="7">
                  <c:v>428</c:v>
                </c:pt>
                <c:pt idx="8">
                  <c:v>393</c:v>
                </c:pt>
                <c:pt idx="9">
                  <c:v>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19872"/>
        <c:axId val="127565824"/>
      </c:barChart>
      <c:catAx>
        <c:axId val="727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7565824"/>
        <c:crosses val="autoZero"/>
        <c:auto val="1"/>
        <c:lblAlgn val="ctr"/>
        <c:lblOffset val="100"/>
        <c:noMultiLvlLbl val="0"/>
      </c:catAx>
      <c:valAx>
        <c:axId val="12756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50" baseline="0"/>
            </a:pPr>
            <a:endParaRPr lang="ru-RU"/>
          </a:p>
        </c:txPr>
        <c:crossAx val="7271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8917150968002"/>
          <c:y val="0.84761901455394684"/>
          <c:w val="0.20965893636339294"/>
          <c:h val="0.10622812743028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50" baseline="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08217936102341"/>
          <c:y val="0.17623701533162991"/>
          <c:w val="0.54871259344199852"/>
          <c:h val="0.60851884512831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dLbl>
              <c:idx val="0"/>
              <c:layout>
                <c:manualLayout>
                  <c:x val="1.2597806592918247E-2"/>
                  <c:y val="1.763692923008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989032964591617E-3"/>
                  <c:y val="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645539384512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4092323075214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046161537606992E-2"/>
                  <c:y val="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2989032964591834E-3"/>
                  <c:y val="1.322769692256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97806592918247E-2"/>
                  <c:y val="8.8184646150428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763692923008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2989032964591834E-3"/>
                  <c:y val="4.4092323075214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113</c:v>
                </c:pt>
                <c:pt idx="1">
                  <c:v>85</c:v>
                </c:pt>
                <c:pt idx="2">
                  <c:v>88</c:v>
                </c:pt>
                <c:pt idx="3">
                  <c:v>88</c:v>
                </c:pt>
                <c:pt idx="4">
                  <c:v>71</c:v>
                </c:pt>
                <c:pt idx="5">
                  <c:v>65</c:v>
                </c:pt>
                <c:pt idx="6">
                  <c:v>47</c:v>
                </c:pt>
                <c:pt idx="7">
                  <c:v>61</c:v>
                </c:pt>
                <c:pt idx="8">
                  <c:v>62</c:v>
                </c:pt>
                <c:pt idx="9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14656"/>
        <c:axId val="127569856"/>
      </c:barChart>
      <c:catAx>
        <c:axId val="1310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7569856"/>
        <c:crosses val="autoZero"/>
        <c:auto val="1"/>
        <c:lblAlgn val="ctr"/>
        <c:lblOffset val="100"/>
        <c:noMultiLvlLbl val="0"/>
      </c:catAx>
      <c:valAx>
        <c:axId val="12756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1014656"/>
        <c:crosses val="autoZero"/>
        <c:crossBetween val="between"/>
      </c:valAx>
      <c:spPr>
        <a:ln>
          <a:solidFill>
            <a:srgbClr val="00B0F0"/>
          </a:solidFill>
        </a:ln>
      </c:spPr>
    </c:plotArea>
    <c:legend>
      <c:legendPos val="r"/>
      <c:layout>
        <c:manualLayout>
          <c:xMode val="edge"/>
          <c:yMode val="edge"/>
          <c:x val="0.71599038598885834"/>
          <c:y val="0.8211636207088101"/>
          <c:w val="0.25881400082530531"/>
          <c:h val="0.10622812743028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50" baseline="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invertIfNegative val="0"/>
          <c:dLbls>
            <c:dLbl>
              <c:idx val="0"/>
              <c:layout>
                <c:manualLayout>
                  <c:x val="-6.29890329645916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94516482295895E-3"/>
                  <c:y val="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94516482295895E-3"/>
                  <c:y val="-3.631132488547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</c:v>
                </c:pt>
                <c:pt idx="1">
                  <c:v>23</c:v>
                </c:pt>
                <c:pt idx="2">
                  <c:v>19</c:v>
                </c:pt>
                <c:pt idx="3">
                  <c:v>25</c:v>
                </c:pt>
                <c:pt idx="4">
                  <c:v>6</c:v>
                </c:pt>
                <c:pt idx="5">
                  <c:v>17</c:v>
                </c:pt>
                <c:pt idx="6">
                  <c:v>14</c:v>
                </c:pt>
                <c:pt idx="7">
                  <c:v>13</c:v>
                </c:pt>
                <c:pt idx="8">
                  <c:v>20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15168"/>
        <c:axId val="127571584"/>
      </c:barChart>
      <c:catAx>
        <c:axId val="1310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7571584"/>
        <c:crosses val="autoZero"/>
        <c:auto val="1"/>
        <c:lblAlgn val="ctr"/>
        <c:lblOffset val="100"/>
        <c:noMultiLvlLbl val="0"/>
      </c:catAx>
      <c:valAx>
        <c:axId val="12757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01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96526576412161"/>
          <c:y val="0.81986642007097255"/>
          <c:w val="0.32554021775358338"/>
          <c:h val="0.11642415548599264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50" baseline="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Число</a:t>
            </a:r>
            <a:r>
              <a:rPr lang="ru-RU" baseline="0" dirty="0" smtClean="0"/>
              <a:t> дней нетрудоспособности на 1 несчастный случай </a:t>
            </a:r>
            <a:r>
              <a:rPr lang="ru-RU" baseline="0" smtClean="0"/>
              <a:t>(Кт)</a:t>
            </a:r>
            <a:endParaRPr lang="ru-RU" dirty="0"/>
          </a:p>
        </c:rich>
      </c:tx>
      <c:layout>
        <c:manualLayout>
          <c:xMode val="edge"/>
          <c:yMode val="edge"/>
          <c:x val="0.30733313176501487"/>
          <c:y val="5.38906170919297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16943335832827E-2"/>
          <c:y val="0.13940542100260558"/>
          <c:w val="0.93856507071174156"/>
          <c:h val="0.72621136231776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400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1.5470896320387401E-3"/>
                  <c:y val="-2.761344418521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883585281549604E-3"/>
                  <c:y val="-2.716789183917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41792640775657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70896320387405E-2"/>
                  <c:y val="2.672272525274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376717056309916E-2"/>
                  <c:y val="2.627717290671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70896320387401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354481601937721E-3"/>
                  <c:y val="-9.7982940167142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4779468947895065E-3"/>
                  <c:y val="6.680584873285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923684870267516E-2"/>
                  <c:y val="5.789865940821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45192907648428E-16"/>
                  <c:y val="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46.7</c:v>
                </c:pt>
                <c:pt idx="1">
                  <c:v>48.5</c:v>
                </c:pt>
                <c:pt idx="2">
                  <c:v>47.8</c:v>
                </c:pt>
                <c:pt idx="3">
                  <c:v>53.4</c:v>
                </c:pt>
                <c:pt idx="4">
                  <c:v>53.3</c:v>
                </c:pt>
                <c:pt idx="5">
                  <c:v>56.2</c:v>
                </c:pt>
                <c:pt idx="6">
                  <c:v>57.7</c:v>
                </c:pt>
                <c:pt idx="7">
                  <c:v>65.7</c:v>
                </c:pt>
                <c:pt idx="8">
                  <c:v>60.6</c:v>
                </c:pt>
                <c:pt idx="9">
                  <c:v>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96064"/>
        <c:axId val="130928000"/>
      </c:barChart>
      <c:catAx>
        <c:axId val="1310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928000"/>
        <c:crosses val="autoZero"/>
        <c:auto val="1"/>
        <c:lblAlgn val="ctr"/>
        <c:lblOffset val="100"/>
        <c:noMultiLvlLbl val="0"/>
      </c:catAx>
      <c:valAx>
        <c:axId val="130928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3109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Удельный</a:t>
            </a:r>
            <a:r>
              <a:rPr lang="ru-RU" sz="1400" baseline="0" dirty="0" smtClean="0"/>
              <a:t> вес пострадавших на производстве на 1000 работающих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152391496026525E-2"/>
          <c:y val="0.176417600727755"/>
          <c:w val="0.9339238018156254"/>
          <c:h val="0.70854943272463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3BBCD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5470896320387401E-3"/>
                  <c:y val="-9.0470564475771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792640775214E-3"/>
                  <c:y val="-9.047412630901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70896320387401E-3"/>
                  <c:y val="-9.047412630901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70896320387401E-3"/>
                  <c:y val="-2.261764111894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412688961162433E-3"/>
                  <c:y val="-1.809411289515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70896320387401E-3"/>
                  <c:y val="4.5235282237885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70896320387401E-3"/>
                  <c:y val="9.0470564475771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70896320387401E-3"/>
                  <c:y val="4.5235282237885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941792640775123E-3"/>
                  <c:y val="-1.809411289515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470896320387401E-3"/>
                  <c:y val="-3.6188225790308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2.5099999999999998</c:v>
                </c:pt>
                <c:pt idx="1">
                  <c:v>2.2799999999999998</c:v>
                </c:pt>
                <c:pt idx="2">
                  <c:v>1.9000000000000001</c:v>
                </c:pt>
                <c:pt idx="3">
                  <c:v>1.81</c:v>
                </c:pt>
                <c:pt idx="4">
                  <c:v>1.43</c:v>
                </c:pt>
                <c:pt idx="5">
                  <c:v>1.58</c:v>
                </c:pt>
                <c:pt idx="6">
                  <c:v>1.4</c:v>
                </c:pt>
                <c:pt idx="7">
                  <c:v>1.3</c:v>
                </c:pt>
                <c:pt idx="8">
                  <c:v>1.2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21440"/>
        <c:axId val="130929728"/>
      </c:barChart>
      <c:catAx>
        <c:axId val="1274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0929728"/>
        <c:crosses val="autoZero"/>
        <c:auto val="1"/>
        <c:lblAlgn val="ctr"/>
        <c:lblOffset val="100"/>
        <c:noMultiLvlLbl val="0"/>
      </c:catAx>
      <c:valAx>
        <c:axId val="13092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742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86192-9B31-4E87-83B3-2B1B1D48BE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6CE9E-78D6-46CF-8EF4-44F6A830AFD2}">
      <dgm:prSet phldrT="[Текст]" custT="1"/>
      <dgm:spPr>
        <a:solidFill>
          <a:schemeClr val="bg2">
            <a:lumMod val="9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C00000"/>
              </a:solidFill>
            </a:rPr>
            <a:t>Принципы Программы </a:t>
          </a:r>
          <a:endParaRPr lang="ru-RU" sz="1800" b="1" i="1" dirty="0">
            <a:solidFill>
              <a:srgbClr val="C00000"/>
            </a:solidFill>
          </a:endParaRPr>
        </a:p>
      </dgm:t>
    </dgm:pt>
    <dgm:pt modelId="{B9D61C19-E1C7-49BE-8970-02EEB4AF74F4}" type="parTrans" cxnId="{FE710AF6-02E1-41E1-89BC-8862DBE7737A}">
      <dgm:prSet/>
      <dgm:spPr/>
      <dgm:t>
        <a:bodyPr/>
        <a:lstStyle/>
        <a:p>
          <a:endParaRPr lang="ru-RU"/>
        </a:p>
      </dgm:t>
    </dgm:pt>
    <dgm:pt modelId="{CCF81F85-F8DC-490D-B955-327206C96B46}" type="sibTrans" cxnId="{FE710AF6-02E1-41E1-89BC-8862DBE7737A}">
      <dgm:prSet/>
      <dgm:spPr/>
      <dgm:t>
        <a:bodyPr/>
        <a:lstStyle/>
        <a:p>
          <a:endParaRPr lang="ru-RU"/>
        </a:p>
      </dgm:t>
    </dgm:pt>
    <dgm:pt modelId="{10A93724-ECE2-48B4-B60E-03D3B278727C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Ответственность руководителей и каждого работника за безопасность и соблюдение всех обязательных требований охраны труда</a:t>
          </a:r>
          <a:endParaRPr lang="ru-RU" sz="1600" dirty="0">
            <a:solidFill>
              <a:srgbClr val="002060"/>
            </a:solidFill>
          </a:endParaRPr>
        </a:p>
      </dgm:t>
    </dgm:pt>
    <dgm:pt modelId="{8808DA9C-981B-47F7-A52F-AB0BF10421BE}" type="parTrans" cxnId="{30AC0E04-4752-415B-91D4-8D78EC83887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1E0FF0F-7310-4584-842F-4FF54328864D}" type="sibTrans" cxnId="{30AC0E04-4752-415B-91D4-8D78EC838875}">
      <dgm:prSet/>
      <dgm:spPr/>
      <dgm:t>
        <a:bodyPr/>
        <a:lstStyle/>
        <a:p>
          <a:endParaRPr lang="ru-RU"/>
        </a:p>
      </dgm:t>
    </dgm:pt>
    <dgm:pt modelId="{2BC2D780-3E28-4D99-AC92-38254F943400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 </a:t>
          </a:r>
          <a:r>
            <a:rPr lang="ru-RU" sz="1600" dirty="0" smtClean="0">
              <a:solidFill>
                <a:srgbClr val="002060"/>
              </a:solidFill>
            </a:rPr>
            <a:t>Вовлечение работников в обеспечение безопасных условий и охраны труда</a:t>
          </a:r>
          <a:endParaRPr lang="ru-RU" sz="1600" dirty="0">
            <a:solidFill>
              <a:srgbClr val="002060"/>
            </a:solidFill>
          </a:endParaRPr>
        </a:p>
      </dgm:t>
    </dgm:pt>
    <dgm:pt modelId="{32DA75EE-23C1-4E5E-893A-261E488963AA}" type="parTrans" cxnId="{D88F2577-E84B-49EB-A6B7-04D01794CB1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6072BD3-F776-41C3-954E-B72DC003A09E}" type="sibTrans" cxnId="{D88F2577-E84B-49EB-A6B7-04D01794CB11}">
      <dgm:prSet/>
      <dgm:spPr/>
      <dgm:t>
        <a:bodyPr/>
        <a:lstStyle/>
        <a:p>
          <a:endParaRPr lang="ru-RU"/>
        </a:p>
      </dgm:t>
    </dgm:pt>
    <dgm:pt modelId="{A9932E68-4CA9-4FF3-9B49-E786EDD0782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Приоритет жизни работника и его здоровья</a:t>
          </a:r>
          <a:endParaRPr lang="ru-RU" sz="1600" dirty="0">
            <a:solidFill>
              <a:srgbClr val="002060"/>
            </a:solidFill>
          </a:endParaRPr>
        </a:p>
      </dgm:t>
    </dgm:pt>
    <dgm:pt modelId="{F1ACF539-3E48-49C6-A064-BC6FC10F3E08}" type="parTrans" cxnId="{10F35A47-1324-43A8-84DF-5C3C4AFDF3F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EC20B89-5020-4B81-A5C1-DF101132E2F6}" type="sibTrans" cxnId="{10F35A47-1324-43A8-84DF-5C3C4AFDF3F9}">
      <dgm:prSet/>
      <dgm:spPr/>
      <dgm:t>
        <a:bodyPr/>
        <a:lstStyle/>
        <a:p>
          <a:endParaRPr lang="ru-RU"/>
        </a:p>
      </dgm:t>
    </dgm:pt>
    <dgm:pt modelId="{F2720EFA-993C-46B8-A763-97EA168D9F6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Оценка и управление рисками на производстве, проведение регулярных аудитов безопасности</a:t>
          </a:r>
          <a:endParaRPr lang="ru-RU" sz="1600" dirty="0">
            <a:solidFill>
              <a:srgbClr val="002060"/>
            </a:solidFill>
          </a:endParaRPr>
        </a:p>
      </dgm:t>
    </dgm:pt>
    <dgm:pt modelId="{94F561A0-0773-4D02-8682-BE2FF49DF21F}" type="parTrans" cxnId="{21046912-3B73-4E62-AD94-1CA4732C1C2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3D4940D-565D-42D0-809A-2F3F839C40EB}" type="sibTrans" cxnId="{21046912-3B73-4E62-AD94-1CA4732C1C23}">
      <dgm:prSet/>
      <dgm:spPr/>
      <dgm:t>
        <a:bodyPr/>
        <a:lstStyle/>
        <a:p>
          <a:endParaRPr lang="ru-RU"/>
        </a:p>
      </dgm:t>
    </dgm:pt>
    <dgm:pt modelId="{8CB52CA1-0BBE-47AC-8235-E5E02AC8E201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Непрерывное обучение и информирование работников по вопросам охраны труда</a:t>
          </a:r>
          <a:endParaRPr lang="ru-RU" dirty="0">
            <a:solidFill>
              <a:srgbClr val="002060"/>
            </a:solidFill>
          </a:endParaRPr>
        </a:p>
      </dgm:t>
    </dgm:pt>
    <dgm:pt modelId="{A42B641F-658A-4656-8186-042616E0F3D1}" type="parTrans" cxnId="{8A120F38-9482-4BCC-8DDA-B883C6BEB52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8C565EE-6F2A-43F3-9584-61DC2DD1E463}" type="sibTrans" cxnId="{8A120F38-9482-4BCC-8DDA-B883C6BEB524}">
      <dgm:prSet/>
      <dgm:spPr/>
      <dgm:t>
        <a:bodyPr/>
        <a:lstStyle/>
        <a:p>
          <a:endParaRPr lang="ru-RU"/>
        </a:p>
      </dgm:t>
    </dgm:pt>
    <dgm:pt modelId="{85F82061-8399-40AC-8378-2F8711FCA7F7}">
      <dgm:prSet/>
      <dgm:spPr/>
      <dgm:t>
        <a:bodyPr/>
        <a:lstStyle/>
        <a:p>
          <a:endParaRPr lang="ru-RU"/>
        </a:p>
      </dgm:t>
    </dgm:pt>
    <dgm:pt modelId="{320DF574-516B-4CDB-B6F7-A391A1EF6D5E}" type="parTrans" cxnId="{68F16987-3D7B-40E3-8735-1842D6FC36FF}">
      <dgm:prSet/>
      <dgm:spPr/>
      <dgm:t>
        <a:bodyPr/>
        <a:lstStyle/>
        <a:p>
          <a:endParaRPr lang="ru-RU"/>
        </a:p>
      </dgm:t>
    </dgm:pt>
    <dgm:pt modelId="{B9408CC4-96B6-44A5-A2CE-26D339DF017B}" type="sibTrans" cxnId="{68F16987-3D7B-40E3-8735-1842D6FC36FF}">
      <dgm:prSet/>
      <dgm:spPr/>
      <dgm:t>
        <a:bodyPr/>
        <a:lstStyle/>
        <a:p>
          <a:endParaRPr lang="ru-RU"/>
        </a:p>
      </dgm:t>
    </dgm:pt>
    <dgm:pt modelId="{8ABECFCF-17C5-411D-959A-3F5AF489F7F7}" type="pres">
      <dgm:prSet presAssocID="{6CC86192-9B31-4E87-83B3-2B1B1D48BE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CAA66-43D1-4CCD-928E-4FE8C0A4DD14}" type="pres">
      <dgm:prSet presAssocID="{B4C6CE9E-78D6-46CF-8EF4-44F6A830AFD2}" presName="centerShape" presStyleLbl="node0" presStyleIdx="0" presStyleCnt="1" custScaleX="138791" custScaleY="107012" custLinFactNeighborX="1350" custLinFactNeighborY="-744"/>
      <dgm:spPr/>
      <dgm:t>
        <a:bodyPr/>
        <a:lstStyle/>
        <a:p>
          <a:endParaRPr lang="ru-RU"/>
        </a:p>
      </dgm:t>
    </dgm:pt>
    <dgm:pt modelId="{7D60AFA0-EA9C-4978-9AD5-8C3DBB66A08B}" type="pres">
      <dgm:prSet presAssocID="{F1ACF539-3E48-49C6-A064-BC6FC10F3E0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9EF9EFD-9FB8-4B10-B5E7-E770D9782C7D}" type="pres">
      <dgm:prSet presAssocID="{F1ACF539-3E48-49C6-A064-BC6FC10F3E0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39B3A76-87A6-441A-A714-EA9A5251B4FB}" type="pres">
      <dgm:prSet presAssocID="{A9932E68-4CA9-4FF3-9B49-E786EDD0782E}" presName="node" presStyleLbl="node1" presStyleIdx="0" presStyleCnt="5" custScaleX="123776" custRadScaleRad="87840" custRadScaleInc="-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9BDE2-096D-4C5D-AF5B-C6AB4D9C52DA}" type="pres">
      <dgm:prSet presAssocID="{94F561A0-0773-4D02-8682-BE2FF49DF21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14E1AA6-706B-4DA6-9A96-29B29D038CDF}" type="pres">
      <dgm:prSet presAssocID="{94F561A0-0773-4D02-8682-BE2FF49DF21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AF695F8-7BE9-43DD-AB84-AC32A25F4319}" type="pres">
      <dgm:prSet presAssocID="{F2720EFA-993C-46B8-A763-97EA168D9F66}" presName="node" presStyleLbl="node1" presStyleIdx="1" presStyleCnt="5" custScaleX="179084" custScaleY="130135" custRadScaleRad="136199" custRadScaleInc="-3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7E25-8176-44A8-A724-8AD5B537FA5C}" type="pres">
      <dgm:prSet presAssocID="{A42B641F-658A-4656-8186-042616E0F3D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16B4982-4EF6-4A05-B85A-6DE65E463408}" type="pres">
      <dgm:prSet presAssocID="{A42B641F-658A-4656-8186-042616E0F3D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1819304-A3D0-4F4C-8098-F086DFF35575}" type="pres">
      <dgm:prSet presAssocID="{8CB52CA1-0BBE-47AC-8235-E5E02AC8E201}" presName="node" presStyleLbl="node1" presStyleIdx="2" presStyleCnt="5" custScaleX="159401" custScaleY="146334" custRadScaleRad="125592" custRadScaleInc="-61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9B400-4F65-4909-8FF2-6A0D0AC30ADD}" type="pres">
      <dgm:prSet presAssocID="{32DA75EE-23C1-4E5E-893A-261E488963A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0D984E1-1D19-4C11-8BDB-A5B222DAF86A}" type="pres">
      <dgm:prSet presAssocID="{32DA75EE-23C1-4E5E-893A-261E488963A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D20F10-CF80-4CE0-9B30-EE87A5AFEC6C}" type="pres">
      <dgm:prSet presAssocID="{2BC2D780-3E28-4D99-AC92-38254F943400}" presName="node" presStyleLbl="node1" presStyleIdx="3" presStyleCnt="5" custScaleX="170859" custScaleY="116683" custRadScaleRad="103099" custRadScaleInc="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99109-7809-46F4-8AB4-AF1C504DCA3E}" type="pres">
      <dgm:prSet presAssocID="{8808DA9C-981B-47F7-A52F-AB0BF10421B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3EA08549-622B-4FE4-BF63-9F40C61ABC69}" type="pres">
      <dgm:prSet presAssocID="{8808DA9C-981B-47F7-A52F-AB0BF10421B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BFEA5AC-2FE0-45BF-ABC6-3E18D0B16068}" type="pres">
      <dgm:prSet presAssocID="{10A93724-ECE2-48B4-B60E-03D3B278727C}" presName="node" presStyleLbl="node1" presStyleIdx="4" presStyleCnt="5" custScaleX="204635" custScaleY="149663" custRadScaleRad="136260" custRadScaleInc="-16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4E1ED-B3C0-4200-851D-08DEDEB3F1DC}" type="presOf" srcId="{10A93724-ECE2-48B4-B60E-03D3B278727C}" destId="{EBFEA5AC-2FE0-45BF-ABC6-3E18D0B16068}" srcOrd="0" destOrd="0" presId="urn:microsoft.com/office/officeart/2005/8/layout/radial5"/>
    <dgm:cxn modelId="{0B87FF10-9541-471D-8DBC-AECDE475A591}" type="presOf" srcId="{F2720EFA-993C-46B8-A763-97EA168D9F66}" destId="{BAF695F8-7BE9-43DD-AB84-AC32A25F4319}" srcOrd="0" destOrd="0" presId="urn:microsoft.com/office/officeart/2005/8/layout/radial5"/>
    <dgm:cxn modelId="{6D44B8C4-9977-4DD0-AE2E-39A4A31B51B6}" type="presOf" srcId="{8808DA9C-981B-47F7-A52F-AB0BF10421BE}" destId="{3EA08549-622B-4FE4-BF63-9F40C61ABC69}" srcOrd="1" destOrd="0" presId="urn:microsoft.com/office/officeart/2005/8/layout/radial5"/>
    <dgm:cxn modelId="{10F35A47-1324-43A8-84DF-5C3C4AFDF3F9}" srcId="{B4C6CE9E-78D6-46CF-8EF4-44F6A830AFD2}" destId="{A9932E68-4CA9-4FF3-9B49-E786EDD0782E}" srcOrd="0" destOrd="0" parTransId="{F1ACF539-3E48-49C6-A064-BC6FC10F3E08}" sibTransId="{3EC20B89-5020-4B81-A5C1-DF101132E2F6}"/>
    <dgm:cxn modelId="{D88F2577-E84B-49EB-A6B7-04D01794CB11}" srcId="{B4C6CE9E-78D6-46CF-8EF4-44F6A830AFD2}" destId="{2BC2D780-3E28-4D99-AC92-38254F943400}" srcOrd="3" destOrd="0" parTransId="{32DA75EE-23C1-4E5E-893A-261E488963AA}" sibTransId="{76072BD3-F776-41C3-954E-B72DC003A09E}"/>
    <dgm:cxn modelId="{68F16987-3D7B-40E3-8735-1842D6FC36FF}" srcId="{6CC86192-9B31-4E87-83B3-2B1B1D48BE55}" destId="{85F82061-8399-40AC-8378-2F8711FCA7F7}" srcOrd="1" destOrd="0" parTransId="{320DF574-516B-4CDB-B6F7-A391A1EF6D5E}" sibTransId="{B9408CC4-96B6-44A5-A2CE-26D339DF017B}"/>
    <dgm:cxn modelId="{A57049AD-1869-4E7A-A4D3-36C1737B999B}" type="presOf" srcId="{8CB52CA1-0BBE-47AC-8235-E5E02AC8E201}" destId="{D1819304-A3D0-4F4C-8098-F086DFF35575}" srcOrd="0" destOrd="0" presId="urn:microsoft.com/office/officeart/2005/8/layout/radial5"/>
    <dgm:cxn modelId="{61FCDA30-8CC2-4DF1-BC4E-FC404492A16C}" type="presOf" srcId="{A9932E68-4CA9-4FF3-9B49-E786EDD0782E}" destId="{039B3A76-87A6-441A-A714-EA9A5251B4FB}" srcOrd="0" destOrd="0" presId="urn:microsoft.com/office/officeart/2005/8/layout/radial5"/>
    <dgm:cxn modelId="{F52A73C0-CD27-46D4-8B3D-D18B9C9F1A78}" type="presOf" srcId="{32DA75EE-23C1-4E5E-893A-261E488963AA}" destId="{60D984E1-1D19-4C11-8BDB-A5B222DAF86A}" srcOrd="1" destOrd="0" presId="urn:microsoft.com/office/officeart/2005/8/layout/radial5"/>
    <dgm:cxn modelId="{3DC2243E-2D15-43A9-92FE-3D892F1BE59F}" type="presOf" srcId="{6CC86192-9B31-4E87-83B3-2B1B1D48BE55}" destId="{8ABECFCF-17C5-411D-959A-3F5AF489F7F7}" srcOrd="0" destOrd="0" presId="urn:microsoft.com/office/officeart/2005/8/layout/radial5"/>
    <dgm:cxn modelId="{41239D70-A849-48C3-9D05-C5D4D7B8F447}" type="presOf" srcId="{F1ACF539-3E48-49C6-A064-BC6FC10F3E08}" destId="{99EF9EFD-9FB8-4B10-B5E7-E770D9782C7D}" srcOrd="1" destOrd="0" presId="urn:microsoft.com/office/officeart/2005/8/layout/radial5"/>
    <dgm:cxn modelId="{8FD9DF62-910E-42E7-B2FF-844DEB608E1C}" type="presOf" srcId="{94F561A0-0773-4D02-8682-BE2FF49DF21F}" destId="{014E1AA6-706B-4DA6-9A96-29B29D038CDF}" srcOrd="1" destOrd="0" presId="urn:microsoft.com/office/officeart/2005/8/layout/radial5"/>
    <dgm:cxn modelId="{30AC0E04-4752-415B-91D4-8D78EC838875}" srcId="{B4C6CE9E-78D6-46CF-8EF4-44F6A830AFD2}" destId="{10A93724-ECE2-48B4-B60E-03D3B278727C}" srcOrd="4" destOrd="0" parTransId="{8808DA9C-981B-47F7-A52F-AB0BF10421BE}" sibTransId="{61E0FF0F-7310-4584-842F-4FF54328864D}"/>
    <dgm:cxn modelId="{FE710AF6-02E1-41E1-89BC-8862DBE7737A}" srcId="{6CC86192-9B31-4E87-83B3-2B1B1D48BE55}" destId="{B4C6CE9E-78D6-46CF-8EF4-44F6A830AFD2}" srcOrd="0" destOrd="0" parTransId="{B9D61C19-E1C7-49BE-8970-02EEB4AF74F4}" sibTransId="{CCF81F85-F8DC-490D-B955-327206C96B46}"/>
    <dgm:cxn modelId="{AAEB1389-7AFD-4C8D-B72B-06FD3B437786}" type="presOf" srcId="{B4C6CE9E-78D6-46CF-8EF4-44F6A830AFD2}" destId="{8A2CAA66-43D1-4CCD-928E-4FE8C0A4DD14}" srcOrd="0" destOrd="0" presId="urn:microsoft.com/office/officeart/2005/8/layout/radial5"/>
    <dgm:cxn modelId="{8A120F38-9482-4BCC-8DDA-B883C6BEB524}" srcId="{B4C6CE9E-78D6-46CF-8EF4-44F6A830AFD2}" destId="{8CB52CA1-0BBE-47AC-8235-E5E02AC8E201}" srcOrd="2" destOrd="0" parTransId="{A42B641F-658A-4656-8186-042616E0F3D1}" sibTransId="{28C565EE-6F2A-43F3-9584-61DC2DD1E463}"/>
    <dgm:cxn modelId="{B998007C-2105-4D25-B1AF-942C70CF8608}" type="presOf" srcId="{A42B641F-658A-4656-8186-042616E0F3D1}" destId="{816B4982-4EF6-4A05-B85A-6DE65E463408}" srcOrd="1" destOrd="0" presId="urn:microsoft.com/office/officeart/2005/8/layout/radial5"/>
    <dgm:cxn modelId="{A133C683-1065-4223-952E-1335E87751B7}" type="presOf" srcId="{F1ACF539-3E48-49C6-A064-BC6FC10F3E08}" destId="{7D60AFA0-EA9C-4978-9AD5-8C3DBB66A08B}" srcOrd="0" destOrd="0" presId="urn:microsoft.com/office/officeart/2005/8/layout/radial5"/>
    <dgm:cxn modelId="{D9D3B072-72C9-4CA6-A28C-7F7FB3B4FE2C}" type="presOf" srcId="{A42B641F-658A-4656-8186-042616E0F3D1}" destId="{6BBA7E25-8176-44A8-A724-8AD5B537FA5C}" srcOrd="0" destOrd="0" presId="urn:microsoft.com/office/officeart/2005/8/layout/radial5"/>
    <dgm:cxn modelId="{CD206672-A6D4-4236-88EE-2902E136FB73}" type="presOf" srcId="{2BC2D780-3E28-4D99-AC92-38254F943400}" destId="{36D20F10-CF80-4CE0-9B30-EE87A5AFEC6C}" srcOrd="0" destOrd="0" presId="urn:microsoft.com/office/officeart/2005/8/layout/radial5"/>
    <dgm:cxn modelId="{FDF158C1-0F73-4A1C-9248-6A8BEDDCD607}" type="presOf" srcId="{8808DA9C-981B-47F7-A52F-AB0BF10421BE}" destId="{EC699109-7809-46F4-8AB4-AF1C504DCA3E}" srcOrd="0" destOrd="0" presId="urn:microsoft.com/office/officeart/2005/8/layout/radial5"/>
    <dgm:cxn modelId="{21046912-3B73-4E62-AD94-1CA4732C1C23}" srcId="{B4C6CE9E-78D6-46CF-8EF4-44F6A830AFD2}" destId="{F2720EFA-993C-46B8-A763-97EA168D9F66}" srcOrd="1" destOrd="0" parTransId="{94F561A0-0773-4D02-8682-BE2FF49DF21F}" sibTransId="{53D4940D-565D-42D0-809A-2F3F839C40EB}"/>
    <dgm:cxn modelId="{30D5A7F9-8C27-4CC0-86D8-D127F7FC5A78}" type="presOf" srcId="{32DA75EE-23C1-4E5E-893A-261E488963AA}" destId="{F619B400-4F65-4909-8FF2-6A0D0AC30ADD}" srcOrd="0" destOrd="0" presId="urn:microsoft.com/office/officeart/2005/8/layout/radial5"/>
    <dgm:cxn modelId="{130E4B1D-A901-47AF-B4C9-4E454C0513FB}" type="presOf" srcId="{94F561A0-0773-4D02-8682-BE2FF49DF21F}" destId="{CC79BDE2-096D-4C5D-AF5B-C6AB4D9C52DA}" srcOrd="0" destOrd="0" presId="urn:microsoft.com/office/officeart/2005/8/layout/radial5"/>
    <dgm:cxn modelId="{C8C51C4D-F4AE-464B-A448-C6A7A41D9F55}" type="presParOf" srcId="{8ABECFCF-17C5-411D-959A-3F5AF489F7F7}" destId="{8A2CAA66-43D1-4CCD-928E-4FE8C0A4DD14}" srcOrd="0" destOrd="0" presId="urn:microsoft.com/office/officeart/2005/8/layout/radial5"/>
    <dgm:cxn modelId="{33C54145-C568-4E11-B14B-A89F670117D3}" type="presParOf" srcId="{8ABECFCF-17C5-411D-959A-3F5AF489F7F7}" destId="{7D60AFA0-EA9C-4978-9AD5-8C3DBB66A08B}" srcOrd="1" destOrd="0" presId="urn:microsoft.com/office/officeart/2005/8/layout/radial5"/>
    <dgm:cxn modelId="{AC8B637A-43B7-4FED-ACF8-F687F6516068}" type="presParOf" srcId="{7D60AFA0-EA9C-4978-9AD5-8C3DBB66A08B}" destId="{99EF9EFD-9FB8-4B10-B5E7-E770D9782C7D}" srcOrd="0" destOrd="0" presId="urn:microsoft.com/office/officeart/2005/8/layout/radial5"/>
    <dgm:cxn modelId="{9E10145B-25E5-4B99-8842-2BBB99C422A7}" type="presParOf" srcId="{8ABECFCF-17C5-411D-959A-3F5AF489F7F7}" destId="{039B3A76-87A6-441A-A714-EA9A5251B4FB}" srcOrd="2" destOrd="0" presId="urn:microsoft.com/office/officeart/2005/8/layout/radial5"/>
    <dgm:cxn modelId="{F8FF0185-7731-4907-9955-F5C4BDF14534}" type="presParOf" srcId="{8ABECFCF-17C5-411D-959A-3F5AF489F7F7}" destId="{CC79BDE2-096D-4C5D-AF5B-C6AB4D9C52DA}" srcOrd="3" destOrd="0" presId="urn:microsoft.com/office/officeart/2005/8/layout/radial5"/>
    <dgm:cxn modelId="{C0DB45B9-3B8F-4AB1-9233-9D4E70F5EAD9}" type="presParOf" srcId="{CC79BDE2-096D-4C5D-AF5B-C6AB4D9C52DA}" destId="{014E1AA6-706B-4DA6-9A96-29B29D038CDF}" srcOrd="0" destOrd="0" presId="urn:microsoft.com/office/officeart/2005/8/layout/radial5"/>
    <dgm:cxn modelId="{0ACBEC18-D911-48A8-ABAE-EA97A3DCF861}" type="presParOf" srcId="{8ABECFCF-17C5-411D-959A-3F5AF489F7F7}" destId="{BAF695F8-7BE9-43DD-AB84-AC32A25F4319}" srcOrd="4" destOrd="0" presId="urn:microsoft.com/office/officeart/2005/8/layout/radial5"/>
    <dgm:cxn modelId="{95B8EA63-8991-43C5-B36F-F8C5FE1E9367}" type="presParOf" srcId="{8ABECFCF-17C5-411D-959A-3F5AF489F7F7}" destId="{6BBA7E25-8176-44A8-A724-8AD5B537FA5C}" srcOrd="5" destOrd="0" presId="urn:microsoft.com/office/officeart/2005/8/layout/radial5"/>
    <dgm:cxn modelId="{EEF63E71-8192-425D-83A7-8533DD5AC00F}" type="presParOf" srcId="{6BBA7E25-8176-44A8-A724-8AD5B537FA5C}" destId="{816B4982-4EF6-4A05-B85A-6DE65E463408}" srcOrd="0" destOrd="0" presId="urn:microsoft.com/office/officeart/2005/8/layout/radial5"/>
    <dgm:cxn modelId="{46AB986C-277E-4CBE-B34A-3D3124FA7B1B}" type="presParOf" srcId="{8ABECFCF-17C5-411D-959A-3F5AF489F7F7}" destId="{D1819304-A3D0-4F4C-8098-F086DFF35575}" srcOrd="6" destOrd="0" presId="urn:microsoft.com/office/officeart/2005/8/layout/radial5"/>
    <dgm:cxn modelId="{738A2681-5D6C-4226-84FF-B98D9244E40D}" type="presParOf" srcId="{8ABECFCF-17C5-411D-959A-3F5AF489F7F7}" destId="{F619B400-4F65-4909-8FF2-6A0D0AC30ADD}" srcOrd="7" destOrd="0" presId="urn:microsoft.com/office/officeart/2005/8/layout/radial5"/>
    <dgm:cxn modelId="{3776D22A-2A76-4FE2-8665-07FB1BE1920B}" type="presParOf" srcId="{F619B400-4F65-4909-8FF2-6A0D0AC30ADD}" destId="{60D984E1-1D19-4C11-8BDB-A5B222DAF86A}" srcOrd="0" destOrd="0" presId="urn:microsoft.com/office/officeart/2005/8/layout/radial5"/>
    <dgm:cxn modelId="{1125C6C1-4D76-411A-BC27-05D83880252D}" type="presParOf" srcId="{8ABECFCF-17C5-411D-959A-3F5AF489F7F7}" destId="{36D20F10-CF80-4CE0-9B30-EE87A5AFEC6C}" srcOrd="8" destOrd="0" presId="urn:microsoft.com/office/officeart/2005/8/layout/radial5"/>
    <dgm:cxn modelId="{CF0FD57B-21B4-44BF-8C83-3B530C8681E4}" type="presParOf" srcId="{8ABECFCF-17C5-411D-959A-3F5AF489F7F7}" destId="{EC699109-7809-46F4-8AB4-AF1C504DCA3E}" srcOrd="9" destOrd="0" presId="urn:microsoft.com/office/officeart/2005/8/layout/radial5"/>
    <dgm:cxn modelId="{3A790A97-A936-4B9F-AF66-1E5493D4D9C4}" type="presParOf" srcId="{EC699109-7809-46F4-8AB4-AF1C504DCA3E}" destId="{3EA08549-622B-4FE4-BF63-9F40C61ABC69}" srcOrd="0" destOrd="0" presId="urn:microsoft.com/office/officeart/2005/8/layout/radial5"/>
    <dgm:cxn modelId="{B3633000-0FC2-4492-A14E-30611A1B2625}" type="presParOf" srcId="{8ABECFCF-17C5-411D-959A-3F5AF489F7F7}" destId="{EBFEA5AC-2FE0-45BF-ABC6-3E18D0B1606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0.42553</cdr:x>
      <cdr:y>0.13333</cdr:y>
    </cdr:from>
    <cdr:to>
      <cdr:x>1</cdr:x>
      <cdr:y>0.43333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0320" y="288032"/>
          <a:ext cx="3888432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Общее количество несчастных случаев на производстве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0.81538</cdr:x>
      <cdr:y>0.7</cdr:y>
    </cdr:from>
    <cdr:to>
      <cdr:x>1</cdr:x>
      <cdr:y>0.825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816424" y="2016224"/>
          <a:ext cx="864096" cy="36004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0000" cap="flat" cmpd="sng" algn="ctr">
          <a:solidFill>
            <a:srgbClr val="33BBC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</a:rPr>
            <a:t>в 3,3 раза</a:t>
          </a:r>
          <a:endParaRPr lang="ru-RU" dirty="0"/>
        </a:p>
      </cdr:txBody>
    </cdr:sp>
  </cdr:relSizeAnchor>
  <cdr:relSizeAnchor xmlns:cdr="http://schemas.openxmlformats.org/drawingml/2006/chartDrawing">
    <cdr:from>
      <cdr:x>0.81967</cdr:x>
      <cdr:y>0.2</cdr:y>
    </cdr:from>
    <cdr:to>
      <cdr:x>0.83175</cdr:x>
      <cdr:y>0.675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3600400" y="576064"/>
          <a:ext cx="53062" cy="136815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40000" cap="flat" cmpd="sng" algn="ctr">
          <a:solidFill>
            <a:srgbClr val="6BCEDB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0.73214</cdr:x>
      <cdr:y>0.2</cdr:y>
    </cdr:from>
    <cdr:to>
      <cdr:x>0.74309</cdr:x>
      <cdr:y>0.675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3057756" y="576064"/>
          <a:ext cx="45719" cy="136815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400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0.77586</cdr:x>
      <cdr:y>0.675</cdr:y>
    </cdr:from>
    <cdr:to>
      <cdr:x>0.99015</cdr:x>
      <cdr:y>0.775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240360" y="1944216"/>
          <a:ext cx="894974" cy="288032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00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</a:rPr>
            <a:t>в  2,2 раза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0.66977</cdr:x>
      <cdr:y>0.26471</cdr:y>
    </cdr:from>
    <cdr:to>
      <cdr:x>0.6811</cdr:x>
      <cdr:y>0.79413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2700808" y="648072"/>
          <a:ext cx="45688" cy="12961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3300"/>
        </a:solidFill>
        <a:ln xmlns:a="http://schemas.openxmlformats.org/drawingml/2006/main" w="400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0.72334</cdr:x>
      <cdr:y>0.64706</cdr:y>
    </cdr:from>
    <cdr:to>
      <cdr:x>0.97334</cdr:x>
      <cdr:y>0.7647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916832" y="1584176"/>
          <a:ext cx="1008112" cy="28801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FF"/>
        </a:solidFill>
        <a:ln xmlns:a="http://schemas.openxmlformats.org/drawingml/2006/main" w="40000" cap="flat" cmpd="sng" algn="ctr">
          <a:solidFill>
            <a:srgbClr val="CC33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</a:rPr>
            <a:t>в  1,7 раза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84DFE65-4498-4C5F-8CAB-2BF75570A83E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D57B627-C4A7-4F0B-ADFF-2589D22E8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131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BFC911-9E9D-4498-B22F-952FA0B04E08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6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7A6E49-64A4-4C77-8ACB-26565B64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490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1C45-C133-4A5F-B49F-F3C10286608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1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6E49-64A4-4C77-8ACB-26565B64887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6E49-64A4-4C77-8ACB-26565B64887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6E49-64A4-4C77-8ACB-26565B64887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rgbClr val="336699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24AE7-DE20-47A4-AD3B-CBA15BFA8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720770-3174-4E2E-A479-5087B02C1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C3FFA5-A19D-485C-BE7D-201F35D3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328592" cy="10668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336699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336699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3E640C-246B-4988-A9CE-23031CF1C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F2356B-AA53-4846-A02E-A1023A0B6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BBD4CE-3FFC-4CB7-8CE5-F988B01F4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B3631D-F261-4266-B2A6-C92722C85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833E54-B653-408A-A2CA-199CAC8AA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32A1C8-B31F-447D-A543-4F702AA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DC3A7A-A65A-45D0-B551-4E9764C0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8D522F-62CE-420D-964D-7AF5A63F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Нижний колонтитул 16"/>
          <p:cNvSpPr txBox="1">
            <a:spLocks/>
          </p:cNvSpPr>
          <p:nvPr/>
        </p:nvSpPr>
        <p:spPr>
          <a:xfrm>
            <a:off x="6300192" y="9641"/>
            <a:ext cx="2573283" cy="2913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Департамент труда и занятости населения Вологодской области</a:t>
            </a:r>
            <a:endParaRPr lang="ru-RU" sz="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90" name="Рисунок 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3513" y="1052513"/>
            <a:ext cx="8880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325" y="44450"/>
            <a:ext cx="514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0BE4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0BE40"/>
        </a:buClr>
        <a:buFont typeface="Georgia" pitchFamily="18" charset="0"/>
        <a:buChar char="▫"/>
        <a:defRPr sz="2000" kern="1200">
          <a:solidFill>
            <a:srgbClr val="D0BE4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68760"/>
            <a:ext cx="8151813" cy="2304256"/>
          </a:xfrm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 производственного травматизма </a:t>
            </a:r>
            <a:b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области.</a:t>
            </a:r>
            <a:b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Концепция «нулевого травматизма».</a:t>
            </a:r>
            <a:b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типовой программе «нулевого травматизма».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/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6050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260350"/>
            <a:ext cx="122396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691680" y="5013325"/>
            <a:ext cx="72014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Консультант отдела труда управления труда и финансово-экономического обеспечения  Департамента труда и занятости населения области </a:t>
            </a:r>
          </a:p>
          <a:p>
            <a:pPr algn="r"/>
            <a:r>
              <a:rPr lang="ru-RU" sz="2400" dirty="0" smtClean="0"/>
              <a:t>Степанова Валентина Николаевна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12774"/>
            <a:ext cx="8964488" cy="583977"/>
          </a:xfrm>
        </p:spPr>
        <p:txBody>
          <a:bodyPr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Основные виды деятельности, где произошли 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смертельные  несчастные случаи на производстве за 10 лет (2011-2020 гг.)</a:t>
            </a:r>
          </a:p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slanmo.ru/userfiles/image/news/ot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CD9"/>
              </a:clrFrom>
              <a:clrTo>
                <a:srgbClr val="D3DC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157192"/>
            <a:ext cx="1800200" cy="147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7" name="Picture 3" descr="D:\Мои документы\Нулевой травматизм\К совещанию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404664"/>
            <a:ext cx="10585176" cy="7787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безопасности дорожного движения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В 1997 году в Швеции впервые на государственном уровне Министерством транспорта была утверждена стратегия в области безопасности дорожного движения, которую и назвали «VISION ZERO» (или «идеология ноль»).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Принятие этой стратегии перевернуло традиционный взгляд на безопасность дорожного движения.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Фокус с предупреждения аварий сместился на обеспечение того, чтобы ни один человек не погиб или не получил инвалидность в результате дорожно-транспортного происшествия. </a:t>
            </a:r>
          </a:p>
          <a:p>
            <a:pPr marL="109537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На уровне шведского Транспортного агентства было официально заявлено, что в процессе трудовой деятельности, на дорогах, на железной дороге, на морском или авиатранспорте не может быть и речи о том, чтобы хоть одно происшествие окончилось смертью пострадавшего.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4" descr="https://im0-tub-ru.yandex.net/i?id=1dc1556f741664b867d0761e7835977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21957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Нулевой травматизм\К совещанию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093296"/>
            <a:ext cx="1043608" cy="69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588224" cy="792088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 smtClean="0">
                <a:solidFill>
                  <a:srgbClr val="C00000"/>
                </a:solidFill>
              </a:rPr>
              <a:t>Международный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уровень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МАСО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dirty="0" smtClean="0"/>
              <a:t>В 2012 </a:t>
            </a:r>
            <a:r>
              <a:rPr lang="en-US" dirty="0" err="1" smtClean="0"/>
              <a:t>году</a:t>
            </a:r>
            <a:r>
              <a:rPr lang="en-US" dirty="0" smtClean="0"/>
              <a:t> </a:t>
            </a:r>
            <a:r>
              <a:rPr lang="en-US" dirty="0" err="1" smtClean="0"/>
              <a:t>Международная</a:t>
            </a:r>
            <a:r>
              <a:rPr lang="en-US" dirty="0" smtClean="0"/>
              <a:t> </a:t>
            </a:r>
            <a:r>
              <a:rPr lang="en-US" dirty="0" err="1" smtClean="0"/>
              <a:t>секция</a:t>
            </a:r>
            <a:r>
              <a:rPr lang="en-US" dirty="0" smtClean="0"/>
              <a:t> </a:t>
            </a:r>
            <a:r>
              <a:rPr lang="en-US" dirty="0" err="1" smtClean="0"/>
              <a:t>угольной</a:t>
            </a:r>
            <a:r>
              <a:rPr lang="en-US" dirty="0" smtClean="0"/>
              <a:t> </a:t>
            </a:r>
            <a:r>
              <a:rPr lang="en-US" dirty="0" err="1" smtClean="0"/>
              <a:t>отрасли</a:t>
            </a:r>
            <a:r>
              <a:rPr lang="en-US" dirty="0" smtClean="0"/>
              <a:t> </a:t>
            </a:r>
            <a:r>
              <a:rPr lang="ru-RU" dirty="0" smtClean="0"/>
              <a:t>Международной ассоциации социального обеспечения (</a:t>
            </a:r>
            <a:r>
              <a:rPr lang="en-US" dirty="0" smtClean="0"/>
              <a:t>МАСО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первая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13 </a:t>
            </a:r>
            <a:r>
              <a:rPr lang="en-US" dirty="0" err="1" smtClean="0"/>
              <a:t>Международных</a:t>
            </a:r>
            <a:r>
              <a:rPr lang="en-US" dirty="0" smtClean="0"/>
              <a:t> </a:t>
            </a:r>
            <a:r>
              <a:rPr lang="en-US" dirty="0" err="1" smtClean="0"/>
              <a:t>секций</a:t>
            </a:r>
            <a:r>
              <a:rPr lang="en-US" dirty="0" smtClean="0"/>
              <a:t> МАСО, </a:t>
            </a:r>
            <a:r>
              <a:rPr lang="en-US" dirty="0" err="1" smtClean="0"/>
              <a:t>приняла</a:t>
            </a:r>
            <a:r>
              <a:rPr lang="en-US" dirty="0" smtClean="0"/>
              <a:t> </a:t>
            </a:r>
            <a:r>
              <a:rPr lang="en-US" dirty="0" err="1" smtClean="0"/>
              <a:t>решение</a:t>
            </a:r>
            <a:r>
              <a:rPr lang="en-US" dirty="0" smtClean="0"/>
              <a:t> </a:t>
            </a:r>
            <a:r>
              <a:rPr lang="en-US" dirty="0" err="1" smtClean="0"/>
              <a:t>разработать</a:t>
            </a:r>
            <a:r>
              <a:rPr lang="en-US" dirty="0" smtClean="0"/>
              <a:t> </a:t>
            </a:r>
            <a:r>
              <a:rPr lang="en-US" dirty="0" err="1" smtClean="0"/>
              <a:t>свою</a:t>
            </a:r>
            <a:r>
              <a:rPr lang="en-US" dirty="0" smtClean="0"/>
              <a:t> </a:t>
            </a:r>
            <a:r>
              <a:rPr lang="en-US" dirty="0" err="1" smtClean="0"/>
              <a:t>стратегию</a:t>
            </a:r>
            <a:r>
              <a:rPr lang="en-US" dirty="0" smtClean="0"/>
              <a:t> </a:t>
            </a:r>
            <a:r>
              <a:rPr lang="en-US" dirty="0" err="1" smtClean="0"/>
              <a:t>профилактики</a:t>
            </a:r>
            <a:r>
              <a:rPr lang="en-US" dirty="0" smtClean="0"/>
              <a:t> </a:t>
            </a:r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 smtClean="0"/>
              <a:t>названием</a:t>
            </a:r>
            <a:r>
              <a:rPr lang="en-US" dirty="0" smtClean="0"/>
              <a:t> «Vision Zero: </a:t>
            </a:r>
            <a:r>
              <a:rPr lang="en-US" dirty="0" err="1" smtClean="0"/>
              <a:t>безопасность</a:t>
            </a:r>
            <a:r>
              <a:rPr lang="en-US" dirty="0" smtClean="0"/>
              <a:t> и </a:t>
            </a:r>
            <a:r>
              <a:rPr lang="en-US" dirty="0" err="1" smtClean="0"/>
              <a:t>здоровье</a:t>
            </a:r>
            <a:r>
              <a:rPr lang="en-US" dirty="0" smtClean="0"/>
              <a:t> в </a:t>
            </a:r>
            <a:r>
              <a:rPr lang="en-US" dirty="0" err="1" smtClean="0"/>
              <a:t>угольной</a:t>
            </a:r>
            <a:r>
              <a:rPr lang="en-US" dirty="0" smtClean="0"/>
              <a:t> </a:t>
            </a:r>
            <a:r>
              <a:rPr lang="en-US" dirty="0" err="1" smtClean="0"/>
              <a:t>отрасли</a:t>
            </a:r>
            <a:r>
              <a:rPr lang="en-US" dirty="0" smtClean="0"/>
              <a:t> </a:t>
            </a:r>
            <a:r>
              <a:rPr lang="en-US" dirty="0" err="1" smtClean="0"/>
              <a:t>во</a:t>
            </a:r>
            <a:r>
              <a:rPr lang="en-US" dirty="0" smtClean="0"/>
              <a:t> </a:t>
            </a:r>
            <a:r>
              <a:rPr lang="en-US" dirty="0" err="1" smtClean="0"/>
              <a:t>всем</a:t>
            </a:r>
            <a:r>
              <a:rPr lang="en-US" dirty="0" smtClean="0"/>
              <a:t> </a:t>
            </a:r>
            <a:r>
              <a:rPr lang="en-US" dirty="0" err="1" smtClean="0"/>
              <a:t>мире</a:t>
            </a:r>
            <a:r>
              <a:rPr lang="en-US" dirty="0" smtClean="0"/>
              <a:t>!». </a:t>
            </a:r>
            <a:endParaRPr lang="ru-RU" dirty="0" smtClean="0"/>
          </a:p>
          <a:p>
            <a:pPr marL="109537" indent="0" algn="just">
              <a:buNone/>
            </a:pPr>
            <a:r>
              <a:rPr lang="en-US" dirty="0" err="1" smtClean="0"/>
              <a:t>Эта</a:t>
            </a:r>
            <a:r>
              <a:rPr lang="en-US" dirty="0" smtClean="0"/>
              <a:t> </a:t>
            </a:r>
            <a:r>
              <a:rPr lang="en-US" dirty="0" err="1" smtClean="0"/>
              <a:t>стратегия</a:t>
            </a:r>
            <a:r>
              <a:rPr lang="en-US" dirty="0" smtClean="0"/>
              <a:t> </a:t>
            </a:r>
            <a:r>
              <a:rPr lang="en-US" dirty="0" err="1" smtClean="0"/>
              <a:t>основана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убеждении</a:t>
            </a:r>
            <a:r>
              <a:rPr lang="en-US" dirty="0" smtClean="0"/>
              <a:t> в </a:t>
            </a:r>
            <a:r>
              <a:rPr lang="en-US" dirty="0" err="1" smtClean="0"/>
              <a:t>том</a:t>
            </a:r>
            <a:r>
              <a:rPr lang="en-US" dirty="0" smtClean="0"/>
              <a:t>,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даже</a:t>
            </a:r>
            <a:r>
              <a:rPr lang="en-US" dirty="0" smtClean="0"/>
              <a:t> в </a:t>
            </a:r>
            <a:r>
              <a:rPr lang="en-US" dirty="0" err="1" smtClean="0"/>
              <a:t>угольной</a:t>
            </a:r>
            <a:r>
              <a:rPr lang="en-US" dirty="0" smtClean="0"/>
              <a:t> </a:t>
            </a:r>
            <a:r>
              <a:rPr lang="en-US" dirty="0" err="1" smtClean="0"/>
              <a:t>отрасли</a:t>
            </a:r>
            <a:r>
              <a:rPr lang="en-US" dirty="0" smtClean="0"/>
              <a:t> </a:t>
            </a:r>
            <a:r>
              <a:rPr lang="en-US" dirty="0" err="1" smtClean="0"/>
              <a:t>меры</a:t>
            </a:r>
            <a:r>
              <a:rPr lang="en-US" dirty="0" smtClean="0"/>
              <a:t> </a:t>
            </a:r>
            <a:r>
              <a:rPr lang="en-US" dirty="0" err="1" smtClean="0"/>
              <a:t>предупреждения</a:t>
            </a:r>
            <a:r>
              <a:rPr lang="en-US" dirty="0" smtClean="0"/>
              <a:t> и </a:t>
            </a:r>
            <a:r>
              <a:rPr lang="en-US" dirty="0" err="1" smtClean="0"/>
              <a:t>профилактики</a:t>
            </a:r>
            <a:r>
              <a:rPr lang="en-US" dirty="0" smtClean="0"/>
              <a:t> </a:t>
            </a:r>
            <a:r>
              <a:rPr lang="en-US" dirty="0" err="1" smtClean="0"/>
              <a:t>могут</a:t>
            </a:r>
            <a:r>
              <a:rPr lang="en-US" dirty="0" smtClean="0"/>
              <a:t> </a:t>
            </a:r>
            <a:r>
              <a:rPr lang="en-US" dirty="0" err="1" smtClean="0"/>
              <a:t>создать</a:t>
            </a:r>
            <a:r>
              <a:rPr lang="en-US" dirty="0" smtClean="0"/>
              <a:t> </a:t>
            </a:r>
            <a:r>
              <a:rPr lang="en-US" dirty="0" err="1" smtClean="0"/>
              <a:t>условия</a:t>
            </a:r>
            <a:r>
              <a:rPr lang="en-US" dirty="0" smtClean="0"/>
              <a:t>,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«</a:t>
            </a:r>
            <a:r>
              <a:rPr lang="en-US" dirty="0" err="1" smtClean="0"/>
              <a:t>несчастные</a:t>
            </a:r>
            <a:r>
              <a:rPr lang="en-US" dirty="0" smtClean="0"/>
              <a:t> </a:t>
            </a:r>
            <a:r>
              <a:rPr lang="en-US" dirty="0" err="1" smtClean="0"/>
              <a:t>случаи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производстве</a:t>
            </a:r>
            <a:r>
              <a:rPr lang="en-US" dirty="0" smtClean="0"/>
              <a:t> </a:t>
            </a:r>
            <a:r>
              <a:rPr lang="en-US" dirty="0" err="1" smtClean="0"/>
              <a:t>ушли</a:t>
            </a:r>
            <a:r>
              <a:rPr lang="en-US" dirty="0" smtClean="0"/>
              <a:t> в </a:t>
            </a:r>
            <a:r>
              <a:rPr lang="en-US" dirty="0" err="1" smtClean="0"/>
              <a:t>прошлое</a:t>
            </a:r>
            <a:r>
              <a:rPr lang="en-US" dirty="0" smtClean="0"/>
              <a:t>, и </a:t>
            </a:r>
            <a:r>
              <a:rPr lang="en-US" dirty="0" err="1" smtClean="0"/>
              <a:t>никто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убит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получил</a:t>
            </a:r>
            <a:r>
              <a:rPr lang="en-US" dirty="0" smtClean="0"/>
              <a:t> </a:t>
            </a:r>
            <a:r>
              <a:rPr lang="en-US" dirty="0" err="1" smtClean="0"/>
              <a:t>пожизненного</a:t>
            </a:r>
            <a:r>
              <a:rPr lang="en-US" dirty="0" smtClean="0"/>
              <a:t> </a:t>
            </a:r>
            <a:r>
              <a:rPr lang="en-US" dirty="0" err="1" smtClean="0"/>
              <a:t>увечья</a:t>
            </a:r>
            <a:r>
              <a:rPr lang="en-US" dirty="0" smtClean="0"/>
              <a:t>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 descr="https://pbs.twimg.com/media/DlRmss6VsAAI48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4837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rcRect l="12500" r="12500"/>
          <a:stretch>
            <a:fillRect/>
          </a:stretch>
        </p:blipFill>
        <p:spPr>
          <a:xfrm>
            <a:off x="7380312" y="5949280"/>
            <a:ext cx="1188132" cy="792088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7403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2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2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предотвращения</a:t>
            </a:r>
            <a:b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смертельного травматизма на рабочих местах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/>
          <a:lstStyle/>
          <a:p>
            <a:pPr marL="109537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 марте 2014 года парламент Швеции начал диалог с социальными партнерами относительно применения стратегии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всех рабочих местах. </a:t>
            </a:r>
          </a:p>
          <a:p>
            <a:pPr marL="109537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стратегию планировалось внедрять для искоренения случаев смертельного травматизма на производстве, увеличения инвестиций в научные исследования и обучение работников. </a:t>
            </a:r>
          </a:p>
          <a:p>
            <a:pPr marL="109537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производства была представлена ​​в 2016 году и содержит три основных направления: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устранение несчастных случаев со смертельным исходом, а также предотвращение производственного травматизма в целом;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устойчивой трудовой жизни трудоспособного населения;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климат на рабочем месте. </a:t>
            </a:r>
          </a:p>
          <a:p>
            <a:pPr marL="109537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Парадигма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представленная в стратегии, такова: 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«Никто не должен умереть или получить увечье в результате своей работы».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2" descr="https://ndhsaa.com/files/Tournament-Committee/TournamentInformation/1718_VisionZERO_vert_wTag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104360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Нулевой травматизм\К совещанию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61248"/>
            <a:ext cx="3960440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374441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24536"/>
          </a:xfrm>
        </p:spPr>
        <p:txBody>
          <a:bodyPr/>
          <a:lstStyle/>
          <a:p>
            <a:pPr indent="449580" algn="just"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июне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2015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заседании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Специальной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комиссии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 по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мерам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профилактики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Южной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Корее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секции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единодушно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решили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присоединиться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к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Vision Zero.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рамках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были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разработаны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Золотых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правил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по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мнению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МАСО,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помочь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работодателям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достичь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нулевого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травматизм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своих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предприятиях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spcAft>
                <a:spcPts val="0"/>
              </a:spcAft>
              <a:buNone/>
            </a:pP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ХХ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Всемирном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конгрессе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безопасности и гигиене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труда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Сингапуре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сентябр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я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2017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объявило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том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что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стратегия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Vision Zero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приобретает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международный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статус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Тогда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же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было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представлено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Руководство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работодателей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по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внедрению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золотых</a:t>
            </a:r>
            <a:r>
              <a:rPr lang="en-US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правил</a:t>
            </a:r>
            <a:r>
              <a:rPr lang="ru-RU" sz="24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https://3c3c.de/assets/images/3/xDesign_VisionZero_0000s_0000_02_ISSA-ba68afe3.jpg.pagespeed.ic.w5rKtqje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4918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Нулевой травматизм\К совещанию\сингап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43609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1440160" cy="3467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12 декабря 2017 года на площадке Международной выставки  «Безопасность и охрана труда-2017» состоялось подписание Меморандума между Министерством труда и социальной защиты РФ и Международной ассоциацией социального обеспечения (МАСО) о взаимопонимании и сотрудничестве по продвижению Концепции «нулевого травматизма».</a:t>
            </a:r>
          </a:p>
          <a:p>
            <a:pPr algn="just">
              <a:buNone/>
            </a:pPr>
            <a:r>
              <a:rPr lang="ru-RU" dirty="0" smtClean="0"/>
              <a:t>	С начала старта кампании «</a:t>
            </a:r>
            <a:r>
              <a:rPr lang="en-US" dirty="0" smtClean="0">
                <a:ea typeface="Trebuchet MS" panose="020B0603020202020204" pitchFamily="34" charset="0"/>
                <a:cs typeface="Arial" panose="020B0604020202020204" pitchFamily="34" charset="0"/>
              </a:rPr>
              <a:t>Vision Zero</a:t>
            </a:r>
            <a:r>
              <a:rPr lang="ru-RU" dirty="0" smtClean="0">
                <a:ea typeface="Trebuchet MS" panose="020B0603020202020204" pitchFamily="34" charset="0"/>
                <a:cs typeface="Arial" panose="020B0604020202020204" pitchFamily="34" charset="0"/>
              </a:rPr>
              <a:t>»к ней присоединились более 2 000 российских организаций.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2" descr="https://3c3c.de/assets/images/3/xDesign_VisionZero_0000s_0000_02_ISSA-ba68afe3.jpg.pagespeed.ic.w5rKtqje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Нулевой травматизм\К совещанию\cr-1200-630.wm-asnpmfmd-100-tr-0-0.t-13-3760562-ttps-47-8-0083CD-1010-l-85-b-41.t-13-3760562-ttps-47-8-FFF-1010-l-85-b-42.t-207-5-asb-37-10-FFF-788-l-370-t-68.m2017-09-20x07-53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05264"/>
            <a:ext cx="3491880" cy="1052736"/>
          </a:xfrm>
          <a:prstGeom prst="rect">
            <a:avLst/>
          </a:prstGeom>
          <a:noFill/>
        </p:spPr>
      </p:pic>
      <p:pic>
        <p:nvPicPr>
          <p:cNvPr id="2050" name="Picture 2" descr="D:\Мои документы\Нулевой травматизм\К совещанию\минис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4664"/>
            <a:ext cx="3131840" cy="1440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D:\Мои документы\Нулевой травматизм\К совещанию\хан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3707904" cy="1440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64704"/>
            <a:ext cx="792088" cy="418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 descr="D:\Мои документы\Нулевой травматизм\К совещанию\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3"/>
          </a:xfrm>
          <a:prstGeom prst="rect">
            <a:avLst/>
          </a:prstGeom>
          <a:noFill/>
        </p:spPr>
      </p:pic>
      <p:pic>
        <p:nvPicPr>
          <p:cNvPr id="5" name="Picture 2" descr="https://getsiz.ru/wp-content/uploads/2017/12/zolotye-pravila-nulevogo-travmatiz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78802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43609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Присоединяйтесь к компании «Нулевого травматизма»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724128" cy="432511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Детально ознакомиться с содержанием каждого правила можно на официальном сайте «</a:t>
            </a:r>
            <a:r>
              <a:rPr lang="ru-RU" sz="2000" dirty="0" err="1" smtClean="0"/>
              <a:t>Vision</a:t>
            </a:r>
            <a:r>
              <a:rPr lang="ru-RU" sz="2000" dirty="0" smtClean="0"/>
              <a:t> </a:t>
            </a:r>
            <a:r>
              <a:rPr lang="ru-RU" sz="2000" dirty="0" err="1" smtClean="0"/>
              <a:t>Zero</a:t>
            </a:r>
            <a:r>
              <a:rPr lang="ru-RU" sz="2000" dirty="0" smtClean="0"/>
              <a:t>» по ссылке: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http://www.czn.kurganobl.ru/assets/files2018/trud/Rukovodstvo_dlia_rabotodatelei_i_menedzherov_Vision_zero.pdf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dirty="0" smtClean="0"/>
              <a:t>    </a:t>
            </a:r>
          </a:p>
          <a:p>
            <a:pPr>
              <a:buNone/>
            </a:pPr>
            <a:r>
              <a:rPr lang="ru-RU" sz="1600" dirty="0" smtClean="0"/>
              <a:t>     С условиями присоединения к программе можно ознакомиться по адресу: </a:t>
            </a:r>
            <a:r>
              <a:rPr lang="en-US" sz="1600" b="1" dirty="0" smtClean="0">
                <a:solidFill>
                  <a:srgbClr val="C00000"/>
                </a:solidFill>
              </a:rPr>
              <a:t>http://visionzero.global/ru/prisoedinaites-k-nam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Picture 2" descr="D:\Мои документы\Нулевой травматизм\К совещанию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528392" cy="453650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23556" name="Picture 4" descr="D:\Мои документы\Нулевой травматизм\К совещанию\не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5112568" cy="160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732240" cy="10801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Распоряжение Правительства РФ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26 апреля 2019 г. № 833-р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6480720" cy="2736304"/>
          </a:xfrm>
        </p:spPr>
        <p:txBody>
          <a:bodyPr/>
          <a:lstStyle/>
          <a:p>
            <a:pPr marL="60325" algn="ctr" latinLnBrk="1">
              <a:buNone/>
            </a:pPr>
            <a:r>
              <a:rPr lang="ru-RU" sz="1800" b="1" dirty="0" smtClean="0">
                <a:cs typeface="Arial Unicode MS" pitchFamily="34" charset="-128"/>
              </a:rPr>
              <a:t>«Комплекс мер по стимулированию работодателей и </a:t>
            </a:r>
          </a:p>
          <a:p>
            <a:pPr marL="60325" algn="ctr" latinLnBrk="1">
              <a:buNone/>
            </a:pPr>
            <a:r>
              <a:rPr lang="ru-RU" sz="1800" b="1" dirty="0" smtClean="0">
                <a:cs typeface="Arial Unicode MS" pitchFamily="34" charset="-128"/>
              </a:rPr>
              <a:t>работников к улучшению условий труда и сохранению </a:t>
            </a:r>
          </a:p>
          <a:p>
            <a:pPr marL="60325" algn="ctr" latinLnBrk="1">
              <a:buNone/>
            </a:pPr>
            <a:r>
              <a:rPr lang="ru-RU" sz="1800" b="1" dirty="0" smtClean="0">
                <a:cs typeface="Arial Unicode MS" pitchFamily="34" charset="-128"/>
              </a:rPr>
              <a:t> здоровья работников, а также по мотивированию граждан к ведению здорового образа жизни»</a:t>
            </a:r>
          </a:p>
          <a:p>
            <a:pPr marL="60325" algn="ctr" latinLnBrk="1"/>
            <a:endParaRPr lang="ru-RU" sz="1600" b="1" dirty="0" smtClean="0">
              <a:cs typeface="Arial Unicode MS" pitchFamily="34" charset="-128"/>
            </a:endParaRPr>
          </a:p>
          <a:p>
            <a:pPr marL="60325" algn="just" latinLnBrk="1">
              <a:buNone/>
            </a:pPr>
            <a:r>
              <a:rPr lang="ru-RU" sz="1800" dirty="0" smtClean="0">
                <a:cs typeface="Arial Unicode MS" pitchFamily="34" charset="-128"/>
              </a:rPr>
              <a:t>П. 4 Проведение мероприятий по продвижению основных </a:t>
            </a:r>
          </a:p>
          <a:p>
            <a:pPr marL="60325" algn="just" latinLnBrk="1">
              <a:buNone/>
            </a:pPr>
            <a:r>
              <a:rPr lang="ru-RU" sz="1800" dirty="0" smtClean="0">
                <a:cs typeface="Arial Unicode MS" pitchFamily="34" charset="-128"/>
              </a:rPr>
              <a:t>принципов концепции "нулевого" травматизма у работодателей</a:t>
            </a:r>
          </a:p>
          <a:p>
            <a:pPr marL="60325" algn="just" latinLnBrk="1">
              <a:buNone/>
            </a:pPr>
            <a:r>
              <a:rPr lang="ru-RU" sz="1800" dirty="0" smtClean="0">
                <a:cs typeface="Arial Unicode MS" pitchFamily="34" charset="-128"/>
              </a:rPr>
              <a:t>основных видов экономической деятельности в целях совершенствования принципов управления охраной труда.</a:t>
            </a:r>
            <a:endParaRPr lang="ko-KR" altLang="en-US" sz="1800" b="1" dirty="0" smtClean="0">
              <a:cs typeface="Arial Unicode MS" pitchFamily="34" charset="-128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rcRect l="27383" r="27383"/>
          <a:stretch>
            <a:fillRect/>
          </a:stretch>
        </p:blipFill>
        <p:spPr>
          <a:xfrm>
            <a:off x="6156176" y="476672"/>
            <a:ext cx="3096344" cy="4320480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6" name="Picture 2" descr="D:\Мои документы\Нулевой травматизм\К совещанию\service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365104"/>
            <a:ext cx="4038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716016" cy="19888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Минтруд России </a:t>
            </a:r>
            <a:r>
              <a:rPr lang="ru-RU" sz="1600" dirty="0" smtClean="0">
                <a:solidFill>
                  <a:schemeClr val="tx1"/>
                </a:solidFill>
              </a:rPr>
              <a:t>учитывая положительный опыт российских компаний, внедривших концепцию «</a:t>
            </a:r>
            <a:r>
              <a:rPr lang="ru-RU" sz="1600" dirty="0" err="1" smtClean="0">
                <a:solidFill>
                  <a:schemeClr val="tx1"/>
                </a:solidFill>
              </a:rPr>
              <a:t>Vision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Zero</a:t>
            </a:r>
            <a:r>
              <a:rPr lang="ru-RU" sz="1600" dirty="0" smtClean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rgbClr val="C00000"/>
                </a:solidFill>
              </a:rPr>
              <a:t>рекомендует субъектам  РФ присоединиться к указанной компании  и разработать план по реализации концепции «нулевого травматизма» </a:t>
            </a:r>
            <a:r>
              <a:rPr lang="ru-RU" sz="1600" dirty="0" smtClean="0">
                <a:solidFill>
                  <a:schemeClr val="tx1"/>
                </a:solidFill>
              </a:rPr>
              <a:t>в субъекте РФ (письмо Минтруда РФ от 26.09.2019 № 15-0/10/В-7878).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/>
          </p:cNvSpPr>
          <p:nvPr/>
        </p:nvSpPr>
        <p:spPr bwMode="auto">
          <a:xfrm>
            <a:off x="251520" y="2708920"/>
            <a:ext cx="3635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755576" y="141277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48" y="1340768"/>
            <a:ext cx="3960440" cy="430887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ОБЩЕЕ Количество несчастных 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случаев </a:t>
            </a:r>
            <a:endParaRPr lang="ru-RU" sz="1100" b="1" cap="all" dirty="0" smtClean="0">
              <a:ln w="0"/>
              <a:solidFill>
                <a:schemeClr val="tx2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algn="ctr"/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на производстве</a:t>
            </a:r>
            <a:endParaRPr lang="ru-RU" sz="1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3547" y="620687"/>
            <a:ext cx="8136904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СОСТОЯНИЕ ПРОИЗВОДСТВЕННОГО ТРАВМАТИЗМА В РОССИЙСКОЙ ФЕДЕРАЦИИ</a:t>
            </a: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67793"/>
              </p:ext>
            </p:extLst>
          </p:nvPr>
        </p:nvGraphicFramePr>
        <p:xfrm>
          <a:off x="827584" y="5589240"/>
          <a:ext cx="17281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978024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Снижение </a:t>
                      </a:r>
                      <a:endPara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 2019 году по сравнению: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 2008 годом – в 2,2 раза;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Увеличение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 2018 годом – на 0,75 % (на 265 случаев)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5805264"/>
            <a:ext cx="172819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Снижение </a:t>
            </a:r>
            <a:endParaRPr lang="en-US" sz="11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2019 году по сравнению: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2008 годом – в 2,2 раза;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2018 годом – на 4,4 %</a:t>
            </a:r>
            <a:endParaRPr lang="ru-RU" sz="11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8256" y="1388824"/>
            <a:ext cx="4248472" cy="430887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Количество несчастных случаев на производстве </a:t>
            </a:r>
            <a:endParaRPr lang="ru-RU" sz="1100" b="1" cap="all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1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 </a:t>
            </a:r>
            <a:r>
              <a:rPr lang="ru-RU" sz="1100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тяжелыми последствиями</a:t>
            </a:r>
            <a:r>
              <a:rPr lang="en-US" sz="1100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endParaRPr lang="ru-RU" sz="11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323528" y="2060848"/>
          <a:ext cx="4032448" cy="334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716016" y="2132856"/>
          <a:ext cx="40679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72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328592" cy="922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Присоединяйтесь к компании «Нулевого травматизма»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5256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Департамент труда и занятости населения области присоединился в октябре 2019 года к указанной компании и разработал:</a:t>
            </a:r>
          </a:p>
          <a:p>
            <a:pPr>
              <a:buNone/>
            </a:pPr>
            <a:r>
              <a:rPr lang="ru-RU" dirty="0" smtClean="0"/>
              <a:t>	1.Типовая программа «нулевого травматизма»</a:t>
            </a:r>
          </a:p>
          <a:p>
            <a:pPr>
              <a:buNone/>
            </a:pPr>
            <a:r>
              <a:rPr lang="ru-RU" dirty="0" smtClean="0"/>
              <a:t>    размещена на официальном сайте Департамента    труда и занятости населения Вологодской области  по ссылке: </a:t>
            </a:r>
            <a:r>
              <a:rPr lang="en-US" b="1" dirty="0" smtClean="0">
                <a:solidFill>
                  <a:srgbClr val="C00000"/>
                </a:solidFill>
              </a:rPr>
              <a:t>https://depzan.gov35.ru/dokumenty/metodicheskie-materialy/trudovye-otnosheniya/safety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2. План реализации концепции «нулевого травматизма» на 2021-2025 годы  в Вологодской области.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2" descr="https://pbs.twimg.com/media/DlRmss6VsAAI4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664296" cy="720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ТИПОВАЯ ПРОГРАММА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«нулевого травматизма»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328592" cy="922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Присоединяйтесь к компании «Нулевого травматизма»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Использование положительного международного опыта в вопросах охраны труда несет в себе большой потенциал. Существенный положительный вклад в продвижение вопросов охраны труда внесет применение на предприятиях нашей области принципов концепции «Нулевого травматизма», разработанной Международной ассоциацией социального обеспечения (МАСО).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644008" cy="55892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Скажи мне – и я забуду.</a:t>
            </a:r>
          </a:p>
          <a:p>
            <a:pPr marL="0" lvl="0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Покажи мне – и я запомню.</a:t>
            </a:r>
          </a:p>
          <a:p>
            <a:pPr marL="0" lvl="0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Вовлеки меня – и я пойму и поверю.</a:t>
            </a:r>
          </a:p>
          <a:p>
            <a:pPr marL="0" lvl="0" indent="0" algn="r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Китайская мудрость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499992" cy="558924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От того, каким будет будущее сферы охраны труда, без сомнения, зависит жизнь как нынешнего, так и следующего поколений.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BD4CE-3FFC-4CB7-8CE5-F988B01F4E7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" name="Picture 4" descr="https://www.ggoffice.com/wp-content/uploads/2016/12/teamwork-3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176464" cy="244827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Присоединяйтесь к компании «Нулевого травматизма»</a:t>
            </a:r>
            <a:endParaRPr lang="ru-RU" sz="2800" i="1" dirty="0"/>
          </a:p>
        </p:txBody>
      </p:sp>
      <p:pic>
        <p:nvPicPr>
          <p:cNvPr id="1026" name="Picture 2" descr="D:\Мои документы\Нулевой травматизм\К совещанию\реб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600400" cy="252028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Содержимое 4" descr="2b796a68465b9274dcde802fe059367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56722" cy="4325937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1628800"/>
            <a:ext cx="3888432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fontAlgn="auto" hangingPunct="1">
              <a:spcBef>
                <a:spcPct val="6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107504" y="1268760"/>
          <a:ext cx="67687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179512" y="3861049"/>
          <a:ext cx="69847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692696"/>
            <a:ext cx="822960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eaLnBrk="0" hangingPunct="0"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Динамика общего производственного травматизма </a:t>
            </a:r>
          </a:p>
          <a:p>
            <a:pPr algn="ctr" eaLnBrk="0" hangingPunct="0">
              <a:defRPr/>
            </a:pPr>
            <a:r>
              <a:rPr lang="ru-RU" sz="2500" i="1" dirty="0" smtClean="0">
                <a:solidFill>
                  <a:schemeClr val="tx1"/>
                </a:solidFill>
              </a:rPr>
              <a:t>(по данным регионального отделения ФСС ) </a:t>
            </a:r>
            <a:endParaRPr lang="ru-RU" sz="2500" i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308304" y="1628800"/>
            <a:ext cx="72008" cy="1800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8304" y="4293096"/>
            <a:ext cx="72008" cy="18722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336" y="4653136"/>
            <a:ext cx="144016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Снижение </a:t>
            </a:r>
            <a:endParaRPr lang="en-US" sz="12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2020 году по сравнению: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2011 годом – в 2,3 раза;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2019 годом – на 8 %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24328" y="1988840"/>
            <a:ext cx="1440160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Снижение </a:t>
            </a:r>
            <a:endParaRPr lang="en-US" sz="12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2020 году по сравнению: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2011 годом – в 3,1 раза;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2019 годом – на  1,2%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404665"/>
            <a:ext cx="5256584" cy="576064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Классификация несчастных случаев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по степени тяжести  в области  </a:t>
            </a:r>
            <a:r>
              <a:rPr lang="ru-RU" sz="1200" dirty="0" smtClean="0"/>
              <a:t>(по данным ФСС)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980728"/>
          <a:ext cx="46805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860032" y="692696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11552" y="3933056"/>
          <a:ext cx="40324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7" descr="http://i.dailymail.co.uk/i/pix/2009/09/19/article-1214498-05163617000005DC-210_468x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155512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7-tub-ru.yandex.net/i?id=581917435-28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261688" cy="1860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251520" y="1196752"/>
          <a:ext cx="72008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611188" y="3933824"/>
          <a:ext cx="8208962" cy="280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640C-246B-4988-A9CE-23031CF1CEC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696"/>
            <a:ext cx="8733656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eaLnBrk="0" hangingPunct="0"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Динамика общего производственного травматизма</a:t>
            </a:r>
          </a:p>
          <a:p>
            <a:pPr algn="ctr" eaLnBrk="0" hangingPunct="0">
              <a:defRPr/>
            </a:pPr>
            <a:r>
              <a:rPr lang="ru-RU" sz="2500" i="1" dirty="0" smtClean="0">
                <a:solidFill>
                  <a:schemeClr val="tx1"/>
                </a:solidFill>
              </a:rPr>
              <a:t> (по данным регионального отделения ФСС ) </a:t>
            </a:r>
            <a:endParaRPr lang="ru-RU" sz="2500" i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7380312" y="1772816"/>
            <a:ext cx="72008" cy="169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328" y="1916832"/>
            <a:ext cx="1475656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Увеличение </a:t>
            </a:r>
            <a:endParaRPr lang="en-US" sz="11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2020 году по сравнению: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2011 годом – в 1,4 раза;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i="1" u="sng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увеличение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2019 годом –в 1,1 раза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548680"/>
            <a:ext cx="8064896" cy="720079"/>
          </a:xfrm>
        </p:spPr>
        <p:txBody>
          <a:bodyPr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Средний удельный вес пострадавших на производстве на 1000 работающих 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за 10 лет (2011-2020 гг.) в разрезе районов </a:t>
            </a:r>
            <a:r>
              <a:rPr lang="ru-RU" sz="1400" dirty="0" smtClean="0"/>
              <a:t>(по данным ФСС)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96752"/>
          <a:ext cx="9143999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7504" y="612774"/>
            <a:ext cx="8856984" cy="583977"/>
          </a:xfrm>
        </p:spPr>
        <p:txBody>
          <a:bodyPr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i="1" dirty="0" smtClean="0">
                <a:solidFill>
                  <a:srgbClr val="C00000"/>
                </a:solidFill>
              </a:rPr>
              <a:t>Среднее число дней нетрудоспособности на 1 несчастный случай на производстве</a:t>
            </a:r>
          </a:p>
          <a:p>
            <a:pPr algn="ctr" eaLnBrk="0" hangingPunct="0"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за 10 лет  (2011-2020 гг.) в разрезе районов   </a:t>
            </a:r>
            <a:r>
              <a:rPr lang="ru-RU" sz="1200" dirty="0" smtClean="0"/>
              <a:t>(по данным ФСС)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548680"/>
            <a:ext cx="6012160" cy="576064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Основные причины несчастных случаев на производстве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со смертельным исходом за 10 лет (2011-2020 гг.)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24408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548680"/>
            <a:ext cx="6876256" cy="648072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Основные виды (типы) несчастных случаев на производстве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со смертельным исходом за 10 лет (2011-2020 гг.)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A1C8-B31F-447D-A543-4F702AA404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24408"/>
              </p:ext>
            </p:extLst>
          </p:nvPr>
        </p:nvGraphicFramePr>
        <p:xfrm>
          <a:off x="0" y="1196752"/>
          <a:ext cx="90364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4">
      <a:dk1>
        <a:sysClr val="windowText" lastClr="000000"/>
      </a:dk1>
      <a:lt1>
        <a:sysClr val="window" lastClr="FFFFFF"/>
      </a:lt1>
      <a:dk2>
        <a:srgbClr val="073E87"/>
      </a:dk2>
      <a:lt2>
        <a:srgbClr val="FFFFFF"/>
      </a:lt2>
      <a:accent1>
        <a:srgbClr val="C00000"/>
      </a:accent1>
      <a:accent2>
        <a:srgbClr val="0099CC"/>
      </a:accent2>
      <a:accent3>
        <a:srgbClr val="A5A5A5"/>
      </a:accent3>
      <a:accent4>
        <a:srgbClr val="FFC000"/>
      </a:accent4>
      <a:accent5>
        <a:srgbClr val="996633"/>
      </a:accent5>
      <a:accent6>
        <a:srgbClr val="666633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8744</TotalTime>
  <Words>1109</Words>
  <Application>Microsoft Office PowerPoint</Application>
  <PresentationFormat>Экран (4:3)</PresentationFormat>
  <Paragraphs>243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  Состояние  производственного травматизма  в области.  Концепция «нулевого травматизма». О типовой программе «нулевого травматизма».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Стратегия Vision Zero  для безопасности дорожного движения </vt:lpstr>
      <vt:lpstr>Международный уровень: МАСО</vt:lpstr>
      <vt:lpstr> Стратегия Vision Zero для предотвращения  смертельного травматизма на рабочих местах </vt:lpstr>
      <vt:lpstr>Презентация PowerPoint</vt:lpstr>
      <vt:lpstr>Презентация PowerPoint</vt:lpstr>
      <vt:lpstr>Презентация PowerPoint</vt:lpstr>
      <vt:lpstr> Присоединяйтесь к компании «Нулевого травматизма»</vt:lpstr>
      <vt:lpstr>Распоряжение Правительства РФ  от 26 апреля 2019 г. № 833-р</vt:lpstr>
      <vt:lpstr>Присоединяйтесь к компании «Нулевого травматизма»</vt:lpstr>
      <vt:lpstr>  ТИПОВАЯ ПРОГРАММА «нулевого травматизма»  </vt:lpstr>
      <vt:lpstr>Присоединяйтесь к компании «Нулевого травматизма»</vt:lpstr>
      <vt:lpstr>Презентация PowerPoint</vt:lpstr>
      <vt:lpstr>Презентация PowerPoint</vt:lpstr>
    </vt:vector>
  </TitlesOfParts>
  <Company>Департамент занятости населения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Ильинова Елена Сергеевна</dc:creator>
  <cp:lastModifiedBy>Марина Николаевна Жукова</cp:lastModifiedBy>
  <cp:revision>1090</cp:revision>
  <cp:lastPrinted>2013-12-25T14:36:19Z</cp:lastPrinted>
  <dcterms:created xsi:type="dcterms:W3CDTF">2011-12-21T14:14:56Z</dcterms:created>
  <dcterms:modified xsi:type="dcterms:W3CDTF">2021-06-04T11:16:09Z</dcterms:modified>
</cp:coreProperties>
</file>